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8" r:id="rId2"/>
    <p:sldId id="259" r:id="rId3"/>
    <p:sldId id="257"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38" y="3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SERVER1\Shared\CFO\2022%20Budget\Budget%20Presentation\Tax%20Levy%20Compariso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76228270146984"/>
          <c:y val="0.14048180278307618"/>
          <c:w val="0.86981166603211013"/>
          <c:h val="0.75024687777901333"/>
        </c:manualLayout>
      </c:layout>
      <c:pieChart>
        <c:varyColors val="1"/>
        <c:dLbls>
          <c:dLblPos val="bestFit"/>
          <c:showLegendKey val="0"/>
          <c:showVal val="1"/>
          <c:showCatName val="0"/>
          <c:showSerName val="0"/>
          <c:showPercent val="0"/>
          <c:showBubbleSize val="0"/>
          <c:showLeaderLines val="1"/>
        </c:dLbls>
        <c:firstSliceAng val="0"/>
        <c:extLst>
          <c:ext xmlns:c15="http://schemas.microsoft.com/office/drawing/2012/chart" uri="{02D57815-91ED-43cb-92C2-25804820EDAC}">
            <c15:filteredPieSeries>
              <c15:ser>
                <c:idx val="0"/>
                <c:order val="0"/>
                <c:dPt>
                  <c:idx val="0"/>
                  <c:bubble3D val="0"/>
                  <c:spPr>
                    <a:solidFill>
                      <a:schemeClr val="accent6"/>
                    </a:solidFill>
                    <a:ln>
                      <a:noFill/>
                    </a:ln>
                    <a:effectLst/>
                  </c:spPr>
                  <c:extLst>
                    <c:ext xmlns:c16="http://schemas.microsoft.com/office/drawing/2014/chart" uri="{C3380CC4-5D6E-409C-BE32-E72D297353CC}">
                      <c16:uniqueId val="{00000010-7392-4DDE-9790-BFD9EC07D865}"/>
                    </c:ext>
                  </c:extLst>
                </c:dPt>
                <c:dPt>
                  <c:idx val="1"/>
                  <c:bubble3D val="0"/>
                  <c:spPr>
                    <a:solidFill>
                      <a:schemeClr val="accent5"/>
                    </a:solidFill>
                    <a:ln>
                      <a:noFill/>
                    </a:ln>
                    <a:effectLst/>
                  </c:spPr>
                  <c:extLst>
                    <c:ext xmlns:c16="http://schemas.microsoft.com/office/drawing/2014/chart" uri="{C3380CC4-5D6E-409C-BE32-E72D297353CC}">
                      <c16:uniqueId val="{00000012-7392-4DDE-9790-BFD9EC07D865}"/>
                    </c:ext>
                  </c:extLst>
                </c:dPt>
                <c:dPt>
                  <c:idx val="2"/>
                  <c:bubble3D val="0"/>
                  <c:spPr>
                    <a:solidFill>
                      <a:schemeClr val="accent4"/>
                    </a:solidFill>
                    <a:ln>
                      <a:noFill/>
                    </a:ln>
                    <a:effectLst/>
                  </c:spPr>
                  <c:extLst>
                    <c:ext xmlns:c16="http://schemas.microsoft.com/office/drawing/2014/chart" uri="{C3380CC4-5D6E-409C-BE32-E72D297353CC}">
                      <c16:uniqueId val="{00000014-7392-4DDE-9790-BFD9EC07D865}"/>
                    </c:ext>
                  </c:extLst>
                </c:dPt>
                <c:dPt>
                  <c:idx val="3"/>
                  <c:bubble3D val="0"/>
                  <c:spPr>
                    <a:solidFill>
                      <a:schemeClr val="accent6">
                        <a:lumMod val="60000"/>
                      </a:schemeClr>
                    </a:solidFill>
                    <a:ln>
                      <a:noFill/>
                    </a:ln>
                    <a:effectLst/>
                  </c:spPr>
                  <c:extLst>
                    <c:ext xmlns:c16="http://schemas.microsoft.com/office/drawing/2014/chart" uri="{C3380CC4-5D6E-409C-BE32-E72D297353CC}">
                      <c16:uniqueId val="{00000016-7392-4DDE-9790-BFD9EC07D865}"/>
                    </c:ext>
                  </c:extLst>
                </c:dPt>
                <c:dPt>
                  <c:idx val="4"/>
                  <c:bubble3D val="0"/>
                  <c:spPr>
                    <a:solidFill>
                      <a:schemeClr val="accent5">
                        <a:lumMod val="60000"/>
                      </a:schemeClr>
                    </a:solidFill>
                    <a:ln>
                      <a:noFill/>
                    </a:ln>
                    <a:effectLst/>
                  </c:spPr>
                  <c:extLst>
                    <c:ext xmlns:c16="http://schemas.microsoft.com/office/drawing/2014/chart" uri="{C3380CC4-5D6E-409C-BE32-E72D297353CC}">
                      <c16:uniqueId val="{00000018-7392-4DDE-9790-BFD9EC07D865}"/>
                    </c:ext>
                  </c:extLst>
                </c:dPt>
                <c:dPt>
                  <c:idx val="5"/>
                  <c:bubble3D val="0"/>
                  <c:spPr>
                    <a:solidFill>
                      <a:schemeClr val="accent4">
                        <a:lumMod val="60000"/>
                      </a:schemeClr>
                    </a:solidFill>
                    <a:ln>
                      <a:noFill/>
                    </a:ln>
                    <a:effectLst/>
                  </c:spPr>
                  <c:extLst>
                    <c:ext xmlns:c16="http://schemas.microsoft.com/office/drawing/2014/chart" uri="{C3380CC4-5D6E-409C-BE32-E72D297353CC}">
                      <c16:uniqueId val="{0000001A-7392-4DDE-9790-BFD9EC07D865}"/>
                    </c:ext>
                  </c:extLst>
                </c:dPt>
                <c:dPt>
                  <c:idx val="6"/>
                  <c:bubble3D val="0"/>
                  <c:spPr>
                    <a:solidFill>
                      <a:schemeClr val="accent6">
                        <a:lumMod val="80000"/>
                        <a:lumOff val="20000"/>
                      </a:schemeClr>
                    </a:solidFill>
                    <a:ln>
                      <a:noFill/>
                    </a:ln>
                    <a:effectLst/>
                  </c:spPr>
                  <c:extLst>
                    <c:ext xmlns:c16="http://schemas.microsoft.com/office/drawing/2014/chart" uri="{C3380CC4-5D6E-409C-BE32-E72D297353CC}">
                      <c16:uniqueId val="{0000001C-7392-4DDE-9790-BFD9EC07D86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uri="{CE6537A1-D6FC-4f65-9D91-7224C49458BB}"/>
                  </c:extLst>
                </c:dLbls>
                <c:cat>
                  <c:strRef>
                    <c:extLst>
                      <c:ext uri="{02D57815-91ED-43cb-92C2-25804820EDAC}">
                        <c15:formulaRef>
                          <c15:sqref>Sheet1!$A$2:$A$8</c15:sqref>
                        </c15:formulaRef>
                      </c:ext>
                    </c:extLst>
                    <c:strCache>
                      <c:ptCount val="7"/>
                      <c:pt idx="0">
                        <c:v>Municipal Purpose Tax</c:v>
                      </c:pt>
                      <c:pt idx="1">
                        <c:v>Municipal Open Space</c:v>
                      </c:pt>
                      <c:pt idx="2">
                        <c:v>Local School District (Est.)</c:v>
                      </c:pt>
                      <c:pt idx="3">
                        <c:v>Regional School District (Est.)</c:v>
                      </c:pt>
                      <c:pt idx="4">
                        <c:v>County Purposes (Est.)</c:v>
                      </c:pt>
                      <c:pt idx="5">
                        <c:v>County Library (Est.)</c:v>
                      </c:pt>
                      <c:pt idx="6">
                        <c:v>County Open Space (Est.)</c:v>
                      </c:pt>
                    </c:strCache>
                  </c:strRef>
                </c:cat>
                <c:val>
                  <c:numRef>
                    <c:extLst>
                      <c:ext uri="{02D57815-91ED-43cb-92C2-25804820EDAC}">
                        <c15:formulaRef>
                          <c15:sqref>Sheet1!$B$2:$B$8</c15:sqref>
                        </c15:formulaRef>
                      </c:ext>
                    </c:extLst>
                    <c:numCache>
                      <c:formatCode>0.000</c:formatCode>
                      <c:ptCount val="7"/>
                      <c:pt idx="0">
                        <c:v>0.32700000000000001</c:v>
                      </c:pt>
                      <c:pt idx="1">
                        <c:v>0.03</c:v>
                      </c:pt>
                      <c:pt idx="2">
                        <c:v>1.01</c:v>
                      </c:pt>
                      <c:pt idx="3">
                        <c:v>0.68</c:v>
                      </c:pt>
                      <c:pt idx="4">
                        <c:v>0.32400000000000001</c:v>
                      </c:pt>
                      <c:pt idx="5">
                        <c:v>3.2000000000000001E-2</c:v>
                      </c:pt>
                      <c:pt idx="6">
                        <c:v>3.1E-2</c:v>
                      </c:pt>
                    </c:numCache>
                  </c:numRef>
                </c:val>
                <c:extLst>
                  <c:ext xmlns:c16="http://schemas.microsoft.com/office/drawing/2014/chart" uri="{C3380CC4-5D6E-409C-BE32-E72D297353CC}">
                    <c16:uniqueId val="{0000001D-7392-4DDE-9790-BFD9EC07D865}"/>
                  </c:ext>
                </c:extLst>
              </c15:ser>
            </c15:filteredPieSeries>
            <c15:filteredPieSeries>
              <c15:ser>
                <c:idx val="1"/>
                <c:order val="1"/>
                <c:spPr>
                  <a:solidFill>
                    <a:srgbClr val="0070C0"/>
                  </a:solidFill>
                </c:spPr>
                <c:dPt>
                  <c:idx val="0"/>
                  <c:bubble3D val="0"/>
                  <c:spPr>
                    <a:solidFill>
                      <a:srgbClr val="0070C0"/>
                    </a:solidFill>
                    <a:ln>
                      <a:noFill/>
                    </a:ln>
                    <a:effectLst/>
                  </c:spPr>
                  <c:extLst xmlns:c15="http://schemas.microsoft.com/office/drawing/2012/chart">
                    <c:ext xmlns:c16="http://schemas.microsoft.com/office/drawing/2014/chart" uri="{C3380CC4-5D6E-409C-BE32-E72D297353CC}">
                      <c16:uniqueId val="{0000001F-7392-4DDE-9790-BFD9EC07D865}"/>
                    </c:ext>
                  </c:extLst>
                </c:dPt>
                <c:dPt>
                  <c:idx val="1"/>
                  <c:bubble3D val="0"/>
                  <c:spPr>
                    <a:solidFill>
                      <a:srgbClr val="0070C0"/>
                    </a:solidFill>
                    <a:ln>
                      <a:noFill/>
                    </a:ln>
                    <a:effectLst/>
                  </c:spPr>
                  <c:extLst xmlns:c15="http://schemas.microsoft.com/office/drawing/2012/chart">
                    <c:ext xmlns:c16="http://schemas.microsoft.com/office/drawing/2014/chart" uri="{C3380CC4-5D6E-409C-BE32-E72D297353CC}">
                      <c16:uniqueId val="{00000021-7392-4DDE-9790-BFD9EC07D865}"/>
                    </c:ext>
                  </c:extLst>
                </c:dPt>
                <c:dPt>
                  <c:idx val="2"/>
                  <c:bubble3D val="0"/>
                  <c:spPr>
                    <a:solidFill>
                      <a:srgbClr val="0070C0"/>
                    </a:solidFill>
                    <a:ln>
                      <a:noFill/>
                    </a:ln>
                    <a:effectLst/>
                  </c:spPr>
                  <c:extLst xmlns:c15="http://schemas.microsoft.com/office/drawing/2012/chart">
                    <c:ext xmlns:c16="http://schemas.microsoft.com/office/drawing/2014/chart" uri="{C3380CC4-5D6E-409C-BE32-E72D297353CC}">
                      <c16:uniqueId val="{00000023-7392-4DDE-9790-BFD9EC07D865}"/>
                    </c:ext>
                  </c:extLst>
                </c:dPt>
                <c:dPt>
                  <c:idx val="3"/>
                  <c:bubble3D val="0"/>
                  <c:spPr>
                    <a:solidFill>
                      <a:srgbClr val="0070C0"/>
                    </a:solidFill>
                    <a:ln>
                      <a:noFill/>
                    </a:ln>
                    <a:effectLst/>
                  </c:spPr>
                  <c:extLst xmlns:c15="http://schemas.microsoft.com/office/drawing/2012/chart">
                    <c:ext xmlns:c16="http://schemas.microsoft.com/office/drawing/2014/chart" uri="{C3380CC4-5D6E-409C-BE32-E72D297353CC}">
                      <c16:uniqueId val="{00000025-7392-4DDE-9790-BFD9EC07D865}"/>
                    </c:ext>
                  </c:extLst>
                </c:dPt>
                <c:dPt>
                  <c:idx val="4"/>
                  <c:bubble3D val="0"/>
                  <c:spPr>
                    <a:solidFill>
                      <a:srgbClr val="0070C0"/>
                    </a:solidFill>
                    <a:ln>
                      <a:noFill/>
                    </a:ln>
                    <a:effectLst/>
                  </c:spPr>
                  <c:extLst xmlns:c15="http://schemas.microsoft.com/office/drawing/2012/chart">
                    <c:ext xmlns:c16="http://schemas.microsoft.com/office/drawing/2014/chart" uri="{C3380CC4-5D6E-409C-BE32-E72D297353CC}">
                      <c16:uniqueId val="{00000027-7392-4DDE-9790-BFD9EC07D865}"/>
                    </c:ext>
                  </c:extLst>
                </c:dPt>
                <c:dPt>
                  <c:idx val="5"/>
                  <c:bubble3D val="0"/>
                  <c:spPr>
                    <a:solidFill>
                      <a:srgbClr val="0070C0"/>
                    </a:solidFill>
                    <a:ln>
                      <a:noFill/>
                    </a:ln>
                    <a:effectLst/>
                  </c:spPr>
                  <c:extLst xmlns:c15="http://schemas.microsoft.com/office/drawing/2012/chart">
                    <c:ext xmlns:c16="http://schemas.microsoft.com/office/drawing/2014/chart" uri="{C3380CC4-5D6E-409C-BE32-E72D297353CC}">
                      <c16:uniqueId val="{00000029-7392-4DDE-9790-BFD9EC07D865}"/>
                    </c:ext>
                  </c:extLst>
                </c:dPt>
                <c:dPt>
                  <c:idx val="6"/>
                  <c:bubble3D val="0"/>
                  <c:spPr>
                    <a:solidFill>
                      <a:srgbClr val="0070C0"/>
                    </a:solidFill>
                    <a:ln>
                      <a:noFill/>
                    </a:ln>
                    <a:effectLst/>
                  </c:spPr>
                  <c:extLst xmlns:c15="http://schemas.microsoft.com/office/drawing/2012/chart">
                    <c:ext xmlns:c16="http://schemas.microsoft.com/office/drawing/2014/chart" uri="{C3380CC4-5D6E-409C-BE32-E72D297353CC}">
                      <c16:uniqueId val="{0000002B-7392-4DDE-9790-BFD9EC07D86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5="http://schemas.microsoft.com/office/drawing/2012/chart">
                    <c:ext xmlns:c15="http://schemas.microsoft.com/office/drawing/2012/chart" uri="{CE6537A1-D6FC-4f65-9D91-7224C49458BB}"/>
                  </c:extLst>
                </c:dLbls>
                <c:cat>
                  <c:strRef>
                    <c:extLst xmlns:c15="http://schemas.microsoft.com/office/drawing/2012/chart">
                      <c:ext xmlns:c15="http://schemas.microsoft.com/office/drawing/2012/chart" uri="{02D57815-91ED-43cb-92C2-25804820EDAC}">
                        <c15:formulaRef>
                          <c15:sqref>Sheet1!$A$2:$A$8</c15:sqref>
                        </c15:formulaRef>
                      </c:ext>
                    </c:extLst>
                    <c:strCache>
                      <c:ptCount val="7"/>
                      <c:pt idx="0">
                        <c:v>Municipal Purpose Tax</c:v>
                      </c:pt>
                      <c:pt idx="1">
                        <c:v>Municipal Open Space</c:v>
                      </c:pt>
                      <c:pt idx="2">
                        <c:v>Local School District (Est.)</c:v>
                      </c:pt>
                      <c:pt idx="3">
                        <c:v>Regional School District (Est.)</c:v>
                      </c:pt>
                      <c:pt idx="4">
                        <c:v>County Purposes (Est.)</c:v>
                      </c:pt>
                      <c:pt idx="5">
                        <c:v>County Library (Est.)</c:v>
                      </c:pt>
                      <c:pt idx="6">
                        <c:v>County Open Space (Est.)</c:v>
                      </c:pt>
                    </c:strCache>
                  </c:strRef>
                </c:cat>
                <c:val>
                  <c:numRef>
                    <c:extLst xmlns:c15="http://schemas.microsoft.com/office/drawing/2012/chart">
                      <c:ext xmlns:c15="http://schemas.microsoft.com/office/drawing/2012/chart" uri="{02D57815-91ED-43cb-92C2-25804820EDAC}">
                        <c15:formulaRef>
                          <c15:sqref>Sheet1!$C$2:$C$8</c15:sqref>
                        </c15:formulaRef>
                      </c:ext>
                    </c:extLst>
                    <c:numCache>
                      <c:formatCode>_("$"* #,##0.00_);_("$"* \(#,##0.00\);_("$"* "-"??_);_(@_)</c:formatCode>
                      <c:ptCount val="7"/>
                      <c:pt idx="0">
                        <c:v>2038200</c:v>
                      </c:pt>
                      <c:pt idx="1">
                        <c:v>186700</c:v>
                      </c:pt>
                      <c:pt idx="2">
                        <c:v>6284569</c:v>
                      </c:pt>
                      <c:pt idx="3">
                        <c:v>4231701</c:v>
                      </c:pt>
                      <c:pt idx="4">
                        <c:v>1975818.51</c:v>
                      </c:pt>
                      <c:pt idx="5">
                        <c:v>191011.07</c:v>
                      </c:pt>
                      <c:pt idx="6">
                        <c:v>185774.34</c:v>
                      </c:pt>
                    </c:numCache>
                  </c:numRef>
                </c:val>
                <c:extLst xmlns:c15="http://schemas.microsoft.com/office/drawing/2012/chart">
                  <c:ext xmlns:c16="http://schemas.microsoft.com/office/drawing/2014/chart" uri="{C3380CC4-5D6E-409C-BE32-E72D297353CC}">
                    <c16:uniqueId val="{0000002C-7392-4DDE-9790-BFD9EC07D865}"/>
                  </c:ext>
                </c:extLst>
              </c15:ser>
            </c15:filteredPieSeries>
            <c15:filteredPieSeries>
              <c15:ser>
                <c:idx val="2"/>
                <c:order val="2"/>
                <c:dPt>
                  <c:idx val="0"/>
                  <c:bubble3D val="0"/>
                  <c:spPr>
                    <a:solidFill>
                      <a:schemeClr val="accent6"/>
                    </a:solidFill>
                    <a:ln>
                      <a:noFill/>
                    </a:ln>
                    <a:effectLst/>
                  </c:spPr>
                  <c:extLst xmlns:c15="http://schemas.microsoft.com/office/drawing/2012/chart">
                    <c:ext xmlns:c16="http://schemas.microsoft.com/office/drawing/2014/chart" uri="{C3380CC4-5D6E-409C-BE32-E72D297353CC}">
                      <c16:uniqueId val="{0000002E-7392-4DDE-9790-BFD9EC07D865}"/>
                    </c:ext>
                  </c:extLst>
                </c:dPt>
                <c:dPt>
                  <c:idx val="1"/>
                  <c:bubble3D val="0"/>
                  <c:spPr>
                    <a:solidFill>
                      <a:schemeClr val="accent5"/>
                    </a:solidFill>
                    <a:ln>
                      <a:noFill/>
                    </a:ln>
                    <a:effectLst/>
                  </c:spPr>
                  <c:extLst xmlns:c15="http://schemas.microsoft.com/office/drawing/2012/chart">
                    <c:ext xmlns:c16="http://schemas.microsoft.com/office/drawing/2014/chart" uri="{C3380CC4-5D6E-409C-BE32-E72D297353CC}">
                      <c16:uniqueId val="{00000030-7392-4DDE-9790-BFD9EC07D865}"/>
                    </c:ext>
                  </c:extLst>
                </c:dPt>
                <c:dPt>
                  <c:idx val="2"/>
                  <c:bubble3D val="0"/>
                  <c:spPr>
                    <a:solidFill>
                      <a:schemeClr val="accent4"/>
                    </a:solidFill>
                    <a:ln>
                      <a:noFill/>
                    </a:ln>
                    <a:effectLst/>
                  </c:spPr>
                  <c:extLst xmlns:c15="http://schemas.microsoft.com/office/drawing/2012/chart">
                    <c:ext xmlns:c16="http://schemas.microsoft.com/office/drawing/2014/chart" uri="{C3380CC4-5D6E-409C-BE32-E72D297353CC}">
                      <c16:uniqueId val="{00000032-7392-4DDE-9790-BFD9EC07D865}"/>
                    </c:ext>
                  </c:extLst>
                </c:dPt>
                <c:dPt>
                  <c:idx val="3"/>
                  <c:bubble3D val="0"/>
                  <c:spPr>
                    <a:solidFill>
                      <a:schemeClr val="accent6">
                        <a:lumMod val="60000"/>
                      </a:schemeClr>
                    </a:solidFill>
                    <a:ln>
                      <a:noFill/>
                    </a:ln>
                    <a:effectLst/>
                  </c:spPr>
                  <c:extLst xmlns:c15="http://schemas.microsoft.com/office/drawing/2012/chart">
                    <c:ext xmlns:c16="http://schemas.microsoft.com/office/drawing/2014/chart" uri="{C3380CC4-5D6E-409C-BE32-E72D297353CC}">
                      <c16:uniqueId val="{00000034-7392-4DDE-9790-BFD9EC07D865}"/>
                    </c:ext>
                  </c:extLst>
                </c:dPt>
                <c:dPt>
                  <c:idx val="4"/>
                  <c:bubble3D val="0"/>
                  <c:spPr>
                    <a:solidFill>
                      <a:schemeClr val="accent5">
                        <a:lumMod val="60000"/>
                      </a:schemeClr>
                    </a:solidFill>
                    <a:ln>
                      <a:noFill/>
                    </a:ln>
                    <a:effectLst/>
                  </c:spPr>
                  <c:extLst xmlns:c15="http://schemas.microsoft.com/office/drawing/2012/chart">
                    <c:ext xmlns:c16="http://schemas.microsoft.com/office/drawing/2014/chart" uri="{C3380CC4-5D6E-409C-BE32-E72D297353CC}">
                      <c16:uniqueId val="{00000036-7392-4DDE-9790-BFD9EC07D865}"/>
                    </c:ext>
                  </c:extLst>
                </c:dPt>
                <c:dPt>
                  <c:idx val="5"/>
                  <c:bubble3D val="0"/>
                  <c:spPr>
                    <a:solidFill>
                      <a:schemeClr val="accent4">
                        <a:lumMod val="60000"/>
                      </a:schemeClr>
                    </a:solidFill>
                    <a:ln>
                      <a:noFill/>
                    </a:ln>
                    <a:effectLst/>
                  </c:spPr>
                  <c:extLst xmlns:c15="http://schemas.microsoft.com/office/drawing/2012/chart">
                    <c:ext xmlns:c16="http://schemas.microsoft.com/office/drawing/2014/chart" uri="{C3380CC4-5D6E-409C-BE32-E72D297353CC}">
                      <c16:uniqueId val="{00000038-7392-4DDE-9790-BFD9EC07D865}"/>
                    </c:ext>
                  </c:extLst>
                </c:dPt>
                <c:dPt>
                  <c:idx val="6"/>
                  <c:bubble3D val="0"/>
                  <c:spPr>
                    <a:solidFill>
                      <a:schemeClr val="accent6">
                        <a:lumMod val="80000"/>
                        <a:lumOff val="20000"/>
                      </a:schemeClr>
                    </a:solidFill>
                    <a:ln>
                      <a:noFill/>
                    </a:ln>
                    <a:effectLst/>
                  </c:spPr>
                  <c:extLst xmlns:c15="http://schemas.microsoft.com/office/drawing/2012/chart">
                    <c:ext xmlns:c16="http://schemas.microsoft.com/office/drawing/2014/chart" uri="{C3380CC4-5D6E-409C-BE32-E72D297353CC}">
                      <c16:uniqueId val="{0000003A-7392-4DDE-9790-BFD9EC07D86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5="http://schemas.microsoft.com/office/drawing/2012/chart">
                    <c:ext xmlns:c15="http://schemas.microsoft.com/office/drawing/2012/chart" uri="{CE6537A1-D6FC-4f65-9D91-7224C49458BB}"/>
                  </c:extLst>
                </c:dLbls>
                <c:cat>
                  <c:strRef>
                    <c:extLst xmlns:c15="http://schemas.microsoft.com/office/drawing/2012/chart">
                      <c:ext xmlns:c15="http://schemas.microsoft.com/office/drawing/2012/chart" uri="{02D57815-91ED-43cb-92C2-25804820EDAC}">
                        <c15:formulaRef>
                          <c15:sqref>Sheet1!$A$2:$A$8</c15:sqref>
                        </c15:formulaRef>
                      </c:ext>
                    </c:extLst>
                    <c:strCache>
                      <c:ptCount val="7"/>
                      <c:pt idx="0">
                        <c:v>Municipal Purpose Tax</c:v>
                      </c:pt>
                      <c:pt idx="1">
                        <c:v>Municipal Open Space</c:v>
                      </c:pt>
                      <c:pt idx="2">
                        <c:v>Local School District (Est.)</c:v>
                      </c:pt>
                      <c:pt idx="3">
                        <c:v>Regional School District (Est.)</c:v>
                      </c:pt>
                      <c:pt idx="4">
                        <c:v>County Purposes (Est.)</c:v>
                      </c:pt>
                      <c:pt idx="5">
                        <c:v>County Library (Est.)</c:v>
                      </c:pt>
                      <c:pt idx="6">
                        <c:v>County Open Space (Est.)</c:v>
                      </c:pt>
                    </c:strCache>
                  </c:strRef>
                </c:cat>
                <c:val>
                  <c:numRef>
                    <c:extLst xmlns:c15="http://schemas.microsoft.com/office/drawing/2012/chart">
                      <c:ext xmlns:c15="http://schemas.microsoft.com/office/drawing/2012/chart" uri="{02D57815-91ED-43cb-92C2-25804820EDAC}">
                        <c15:formulaRef>
                          <c15:sqref>Sheet1!$D$2:$D$8</c15:sqref>
                        </c15:formulaRef>
                      </c:ext>
                    </c:extLst>
                    <c:numCache>
                      <c:formatCode>0.00%</c:formatCode>
                      <c:ptCount val="7"/>
                      <c:pt idx="0">
                        <c:v>0.13503581084511168</c:v>
                      </c:pt>
                      <c:pt idx="1">
                        <c:v>1.2369338575597268E-2</c:v>
                      </c:pt>
                      <c:pt idx="2">
                        <c:v>0.41636830081790438</c:v>
                      </c:pt>
                      <c:pt idx="3">
                        <c:v>0.2803606985521882</c:v>
                      </c:pt>
                      <c:pt idx="4">
                        <c:v>0.13090288223954</c:v>
                      </c:pt>
                      <c:pt idx="5">
                        <c:v>1.2654957667472471E-2</c:v>
                      </c:pt>
                      <c:pt idx="6">
                        <c:v>1.2308011302185982E-2</c:v>
                      </c:pt>
                    </c:numCache>
                  </c:numRef>
                </c:val>
                <c:extLst xmlns:c15="http://schemas.microsoft.com/office/drawing/2012/chart">
                  <c:ext xmlns:c16="http://schemas.microsoft.com/office/drawing/2014/chart" uri="{C3380CC4-5D6E-409C-BE32-E72D297353CC}">
                    <c16:uniqueId val="{0000003B-7392-4DDE-9790-BFD9EC07D865}"/>
                  </c:ext>
                </c:extLst>
              </c15:ser>
            </c15:filteredPieSeries>
          </c:ext>
        </c:extLst>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76228270146984"/>
          <c:y val="0.14048180278307618"/>
          <c:w val="0.86981166603211013"/>
          <c:h val="0.75024687777901333"/>
        </c:manualLayout>
      </c:layout>
      <c:pieChart>
        <c:varyColors val="1"/>
        <c:ser>
          <c:idx val="3"/>
          <c:order val="3"/>
          <c:dPt>
            <c:idx val="0"/>
            <c:bubble3D val="0"/>
            <c:spPr>
              <a:solidFill>
                <a:schemeClr val="accent6"/>
              </a:solidFill>
              <a:ln>
                <a:noFill/>
              </a:ln>
              <a:effectLst/>
            </c:spPr>
            <c:extLst>
              <c:ext xmlns:c16="http://schemas.microsoft.com/office/drawing/2014/chart" uri="{C3380CC4-5D6E-409C-BE32-E72D297353CC}">
                <c16:uniqueId val="{00000001-62B5-4E31-8CF4-97B7EEF0F777}"/>
              </c:ext>
            </c:extLst>
          </c:dPt>
          <c:dPt>
            <c:idx val="1"/>
            <c:bubble3D val="0"/>
            <c:spPr>
              <a:solidFill>
                <a:schemeClr val="accent5"/>
              </a:solidFill>
              <a:ln>
                <a:noFill/>
              </a:ln>
              <a:effectLst/>
            </c:spPr>
            <c:extLst>
              <c:ext xmlns:c16="http://schemas.microsoft.com/office/drawing/2014/chart" uri="{C3380CC4-5D6E-409C-BE32-E72D297353CC}">
                <c16:uniqueId val="{00000003-62B5-4E31-8CF4-97B7EEF0F777}"/>
              </c:ext>
            </c:extLst>
          </c:dPt>
          <c:dPt>
            <c:idx val="2"/>
            <c:bubble3D val="0"/>
            <c:spPr>
              <a:solidFill>
                <a:schemeClr val="accent4"/>
              </a:solidFill>
              <a:ln>
                <a:noFill/>
              </a:ln>
              <a:effectLst/>
            </c:spPr>
            <c:extLst>
              <c:ext xmlns:c16="http://schemas.microsoft.com/office/drawing/2014/chart" uri="{C3380CC4-5D6E-409C-BE32-E72D297353CC}">
                <c16:uniqueId val="{00000005-62B5-4E31-8CF4-97B7EEF0F777}"/>
              </c:ext>
            </c:extLst>
          </c:dPt>
          <c:dPt>
            <c:idx val="3"/>
            <c:bubble3D val="0"/>
            <c:spPr>
              <a:solidFill>
                <a:schemeClr val="accent6">
                  <a:lumMod val="60000"/>
                </a:schemeClr>
              </a:solidFill>
              <a:ln>
                <a:noFill/>
              </a:ln>
              <a:effectLst/>
            </c:spPr>
            <c:extLst>
              <c:ext xmlns:c16="http://schemas.microsoft.com/office/drawing/2014/chart" uri="{C3380CC4-5D6E-409C-BE32-E72D297353CC}">
                <c16:uniqueId val="{00000007-62B5-4E31-8CF4-97B7EEF0F777}"/>
              </c:ext>
            </c:extLst>
          </c:dPt>
          <c:dPt>
            <c:idx val="4"/>
            <c:bubble3D val="0"/>
            <c:spPr>
              <a:solidFill>
                <a:schemeClr val="accent5">
                  <a:lumMod val="60000"/>
                </a:schemeClr>
              </a:solidFill>
              <a:ln>
                <a:noFill/>
              </a:ln>
              <a:effectLst/>
            </c:spPr>
            <c:extLst>
              <c:ext xmlns:c16="http://schemas.microsoft.com/office/drawing/2014/chart" uri="{C3380CC4-5D6E-409C-BE32-E72D297353CC}">
                <c16:uniqueId val="{00000009-62B5-4E31-8CF4-97B7EEF0F777}"/>
              </c:ext>
            </c:extLst>
          </c:dPt>
          <c:dPt>
            <c:idx val="5"/>
            <c:bubble3D val="0"/>
            <c:spPr>
              <a:solidFill>
                <a:schemeClr val="accent4">
                  <a:lumMod val="60000"/>
                </a:schemeClr>
              </a:solidFill>
              <a:ln>
                <a:noFill/>
              </a:ln>
              <a:effectLst/>
            </c:spPr>
            <c:extLst>
              <c:ext xmlns:c16="http://schemas.microsoft.com/office/drawing/2014/chart" uri="{C3380CC4-5D6E-409C-BE32-E72D297353CC}">
                <c16:uniqueId val="{0000000B-62B5-4E31-8CF4-97B7EEF0F777}"/>
              </c:ext>
            </c:extLst>
          </c:dPt>
          <c:dPt>
            <c:idx val="6"/>
            <c:bubble3D val="0"/>
            <c:spPr>
              <a:solidFill>
                <a:schemeClr val="accent6">
                  <a:lumMod val="80000"/>
                  <a:lumOff val="20000"/>
                </a:schemeClr>
              </a:solidFill>
              <a:ln>
                <a:noFill/>
              </a:ln>
              <a:effectLst/>
            </c:spPr>
            <c:extLst>
              <c:ext xmlns:c16="http://schemas.microsoft.com/office/drawing/2014/chart" uri="{C3380CC4-5D6E-409C-BE32-E72D297353CC}">
                <c16:uniqueId val="{0000000D-62B5-4E31-8CF4-97B7EEF0F777}"/>
              </c:ext>
            </c:extLst>
          </c:dPt>
          <c:dLbls>
            <c:dLbl>
              <c:idx val="0"/>
              <c:layout>
                <c:manualLayout>
                  <c:x val="3.3999040874746318E-2"/>
                  <c:y val="5.8019701062354261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r>
                      <a:rPr lang="en-US" b="1">
                        <a:solidFill>
                          <a:srgbClr val="FF0000"/>
                        </a:solidFill>
                      </a:rPr>
                      <a:t>Municipal Tax Levy (Actual)</a:t>
                    </a:r>
                  </a:p>
                  <a:p>
                    <a:pPr>
                      <a:defRPr/>
                    </a:pPr>
                    <a:fld id="{3A31B7D7-1167-498A-B9CA-224147C71125}" type="VALUE">
                      <a:rPr lang="en-US" b="1">
                        <a:solidFill>
                          <a:srgbClr val="FF0000"/>
                        </a:solidFill>
                      </a:rPr>
                      <a:pPr>
                        <a:defRPr/>
                      </a:pPr>
                      <a:t>[VALUE]</a:t>
                    </a:fld>
                    <a:r>
                      <a:rPr lang="en-US" b="1">
                        <a:solidFill>
                          <a:srgbClr val="FF0000"/>
                        </a:solidFill>
                      </a:rPr>
                      <a:t> - 13.50%</a:t>
                    </a:r>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0.254252489821645"/>
                      <c:h val="0.11004151307080472"/>
                    </c:manualLayout>
                  </c15:layout>
                  <c15:dlblFieldTable/>
                  <c15:showDataLabelsRange val="0"/>
                </c:ext>
                <c:ext xmlns:c16="http://schemas.microsoft.com/office/drawing/2014/chart" uri="{C3380CC4-5D6E-409C-BE32-E72D297353CC}">
                  <c16:uniqueId val="{00000001-62B5-4E31-8CF4-97B7EEF0F777}"/>
                </c:ext>
              </c:extLst>
            </c:dLbl>
            <c:dLbl>
              <c:idx val="1"/>
              <c:layout>
                <c:manualLayout>
                  <c:x val="2.2378673239573633E-2"/>
                  <c:y val="7.7826570115339139E-2"/>
                </c:manualLayout>
              </c:layout>
              <c:tx>
                <c:rich>
                  <a:bodyPr/>
                  <a:lstStyle/>
                  <a:p>
                    <a:r>
                      <a:rPr lang="en-US"/>
                      <a:t>County Open Space (Estimate) $114.70- 1.23%</a:t>
                    </a:r>
                  </a:p>
                </c:rich>
              </c:tx>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62B5-4E31-8CF4-97B7EEF0F777}"/>
                </c:ext>
              </c:extLst>
            </c:dLbl>
            <c:dLbl>
              <c:idx val="2"/>
              <c:layout>
                <c:manualLayout>
                  <c:x val="-5.0992350201194249E-3"/>
                  <c:y val="6.3276076255592605E-3"/>
                </c:manualLayout>
              </c:layout>
              <c:tx>
                <c:rich>
                  <a:bodyPr/>
                  <a:lstStyle/>
                  <a:p>
                    <a:r>
                      <a:rPr lang="en-US"/>
                      <a:t>Local School</a:t>
                    </a:r>
                  </a:p>
                  <a:p>
                    <a:r>
                      <a:rPr lang="en-US"/>
                      <a:t> </a:t>
                    </a:r>
                    <a:fld id="{CCA1D1F4-1F07-4878-813D-91F3458B82E1}" type="VALUE">
                      <a:rPr lang="en-US"/>
                      <a:pPr/>
                      <a:t>[VALUE]</a:t>
                    </a:fld>
                    <a:r>
                      <a:rPr lang="en-US"/>
                      <a:t>- 40.80%</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62B5-4E31-8CF4-97B7EEF0F777}"/>
                </c:ext>
              </c:extLst>
            </c:dLbl>
            <c:dLbl>
              <c:idx val="3"/>
              <c:layout>
                <c:manualLayout>
                  <c:x val="-2.7355186951728391E-2"/>
                  <c:y val="-3.1913021548463025E-2"/>
                </c:manualLayout>
              </c:layout>
              <c:tx>
                <c:rich>
                  <a:bodyPr/>
                  <a:lstStyle/>
                  <a:p>
                    <a:r>
                      <a:rPr lang="en-US" dirty="0"/>
                      <a:t>Regional School  </a:t>
                    </a:r>
                  </a:p>
                  <a:p>
                    <a:fld id="{D330E2DC-FC13-493F-89D3-65050E629812}" type="VALUE">
                      <a:rPr lang="en-US"/>
                      <a:pPr/>
                      <a:t>[VALUE]</a:t>
                    </a:fld>
                    <a:r>
                      <a:rPr lang="en-US" dirty="0"/>
                      <a:t>- 28.87%</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62B5-4E31-8CF4-97B7EEF0F777}"/>
                </c:ext>
              </c:extLst>
            </c:dLbl>
            <c:dLbl>
              <c:idx val="4"/>
              <c:layout>
                <c:manualLayout>
                  <c:x val="-7.2800900035740884E-2"/>
                  <c:y val="6.0284697508896798E-2"/>
                </c:manualLayout>
              </c:layout>
              <c:tx>
                <c:rich>
                  <a:bodyPr/>
                  <a:lstStyle/>
                  <a:p>
                    <a:r>
                      <a:rPr lang="en-US"/>
                      <a:t>County Purposes (Estimate) </a:t>
                    </a:r>
                  </a:p>
                  <a:p>
                    <a:r>
                      <a:rPr lang="en-US"/>
                      <a:t> </a:t>
                    </a:r>
                    <a:fld id="{CB52F7AC-A821-42FC-BE64-3E337B8E33EA}" type="VALUE">
                      <a:rPr lang="en-US"/>
                      <a:pPr/>
                      <a:t>[VALUE]</a:t>
                    </a:fld>
                    <a:r>
                      <a:rPr lang="en-US"/>
                      <a:t>- 13.09%</a:t>
                    </a:r>
                  </a:p>
                </c:rich>
              </c:tx>
              <c:dLblPos val="bestFit"/>
              <c:showLegendKey val="0"/>
              <c:showVal val="1"/>
              <c:showCatName val="0"/>
              <c:showSerName val="0"/>
              <c:showPercent val="0"/>
              <c:showBubbleSize val="0"/>
              <c:extLst>
                <c:ext xmlns:c15="http://schemas.microsoft.com/office/drawing/2012/chart" uri="{CE6537A1-D6FC-4f65-9D91-7224C49458BB}">
                  <c15:layout>
                    <c:manualLayout>
                      <c:w val="0.20950619546851962"/>
                      <c:h val="5.9240806642941873E-2"/>
                    </c:manualLayout>
                  </c15:layout>
                  <c15:dlblFieldTable/>
                  <c15:showDataLabelsRange val="0"/>
                </c:ext>
                <c:ext xmlns:c16="http://schemas.microsoft.com/office/drawing/2014/chart" uri="{C3380CC4-5D6E-409C-BE32-E72D297353CC}">
                  <c16:uniqueId val="{00000009-62B5-4E31-8CF4-97B7EEF0F777}"/>
                </c:ext>
              </c:extLst>
            </c:dLbl>
            <c:dLbl>
              <c:idx val="5"/>
              <c:layout>
                <c:manualLayout>
                  <c:x val="-6.531140331501499E-2"/>
                  <c:y val="-1.0192880694183689E-2"/>
                </c:manualLayout>
              </c:layout>
              <c:tx>
                <c:rich>
                  <a:bodyPr/>
                  <a:lstStyle/>
                  <a:p>
                    <a:r>
                      <a:rPr lang="en-US"/>
                      <a:t>County Library (Estimate)</a:t>
                    </a:r>
                  </a:p>
                  <a:p>
                    <a:fld id="{9CC07956-20AB-4DDC-B93F-63C2A60F38DE}" type="VALUE">
                      <a:rPr lang="en-US"/>
                      <a:pPr/>
                      <a:t>[VALUE]</a:t>
                    </a:fld>
                    <a:r>
                      <a:rPr lang="en-US"/>
                      <a:t>- 1.27%</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62B5-4E31-8CF4-97B7EEF0F777}"/>
                </c:ext>
              </c:extLst>
            </c:dLbl>
            <c:dLbl>
              <c:idx val="6"/>
              <c:layout>
                <c:manualLayout>
                  <c:x val="0.11066536088324638"/>
                  <c:y val="-1.2521272919176924E-2"/>
                </c:manualLayout>
              </c:layout>
              <c:tx>
                <c:rich>
                  <a:bodyPr/>
                  <a:lstStyle/>
                  <a:p>
                    <a:r>
                      <a:rPr lang="en-US" b="1">
                        <a:solidFill>
                          <a:srgbClr val="FF0000"/>
                        </a:solidFill>
                      </a:rPr>
                      <a:t>Municipal Open Space (Actual)</a:t>
                    </a:r>
                  </a:p>
                  <a:p>
                    <a:r>
                      <a:rPr lang="en-US" b="1">
                        <a:solidFill>
                          <a:srgbClr val="FF0000"/>
                        </a:solidFill>
                      </a:rPr>
                      <a:t> $111.00- 1.24%</a:t>
                    </a:r>
                  </a:p>
                  <a:p>
                    <a:endParaRPr lang="en-US"/>
                  </a:p>
                </c:rich>
              </c:tx>
              <c:dLblPos val="bestFit"/>
              <c:showLegendKey val="0"/>
              <c:showVal val="1"/>
              <c:showCatName val="0"/>
              <c:showSerName val="0"/>
              <c:showPercent val="0"/>
              <c:showBubbleSize val="0"/>
              <c:extLst>
                <c:ext xmlns:c15="http://schemas.microsoft.com/office/drawing/2012/chart" uri="{CE6537A1-D6FC-4f65-9D91-7224C49458BB}">
                  <c15:layout>
                    <c:manualLayout>
                      <c:w val="0.23580929931081293"/>
                      <c:h val="8.5302584507897364E-2"/>
                    </c:manualLayout>
                  </c15:layout>
                  <c15:showDataLabelsRange val="0"/>
                </c:ext>
                <c:ext xmlns:c16="http://schemas.microsoft.com/office/drawing/2014/chart" uri="{C3380CC4-5D6E-409C-BE32-E72D297353CC}">
                  <c16:uniqueId val="{0000000D-62B5-4E31-8CF4-97B7EEF0F77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Municipal Purpose Tax</c:v>
                </c:pt>
                <c:pt idx="1">
                  <c:v>Municipal Open Space</c:v>
                </c:pt>
                <c:pt idx="2">
                  <c:v>Local School District </c:v>
                </c:pt>
                <c:pt idx="3">
                  <c:v>Regional School District (Est.)</c:v>
                </c:pt>
                <c:pt idx="4">
                  <c:v>County Purposes (Est.)</c:v>
                </c:pt>
                <c:pt idx="5">
                  <c:v>County Library (Est.)</c:v>
                </c:pt>
                <c:pt idx="6">
                  <c:v>County Open Space (Est.)</c:v>
                </c:pt>
              </c:strCache>
            </c:strRef>
          </c:cat>
          <c:val>
            <c:numRef>
              <c:f>Sheet1!$E$2:$E$8</c:f>
              <c:numCache>
                <c:formatCode>_("$"* #,##0.00_);_("$"* \(#,##0.00\);_("$"* "-"??_);_(@_)</c:formatCode>
                <c:ptCount val="7"/>
                <c:pt idx="0">
                  <c:v>1209.9000000000001</c:v>
                </c:pt>
                <c:pt idx="1">
                  <c:v>111</c:v>
                </c:pt>
                <c:pt idx="2">
                  <c:v>3796.2</c:v>
                </c:pt>
                <c:pt idx="3">
                  <c:v>2589.9999999999995</c:v>
                </c:pt>
                <c:pt idx="4">
                  <c:v>1198.8</c:v>
                </c:pt>
                <c:pt idx="5">
                  <c:v>118.4</c:v>
                </c:pt>
                <c:pt idx="6">
                  <c:v>114.7</c:v>
                </c:pt>
              </c:numCache>
            </c:numRef>
          </c:val>
          <c:extLst>
            <c:ext xmlns:c16="http://schemas.microsoft.com/office/drawing/2014/chart" uri="{C3380CC4-5D6E-409C-BE32-E72D297353CC}">
              <c16:uniqueId val="{0000000E-62B5-4E31-8CF4-97B7EEF0F777}"/>
            </c:ext>
          </c:extLst>
        </c:ser>
        <c:dLbls>
          <c:dLblPos val="bestFit"/>
          <c:showLegendKey val="0"/>
          <c:showVal val="1"/>
          <c:showCatName val="0"/>
          <c:showSerName val="0"/>
          <c:showPercent val="0"/>
          <c:showBubbleSize val="0"/>
          <c:showLeaderLines val="1"/>
        </c:dLbls>
        <c:firstSliceAng val="0"/>
        <c:extLst>
          <c:ext xmlns:c15="http://schemas.microsoft.com/office/drawing/2012/chart" uri="{02D57815-91ED-43cb-92C2-25804820EDAC}">
            <c15:filteredPieSeries>
              <c15:ser>
                <c:idx val="0"/>
                <c:order val="0"/>
                <c:dPt>
                  <c:idx val="0"/>
                  <c:bubble3D val="0"/>
                  <c:spPr>
                    <a:solidFill>
                      <a:schemeClr val="accent6"/>
                    </a:solidFill>
                    <a:ln>
                      <a:noFill/>
                    </a:ln>
                    <a:effectLst/>
                  </c:spPr>
                  <c:extLst>
                    <c:ext xmlns:c16="http://schemas.microsoft.com/office/drawing/2014/chart" uri="{C3380CC4-5D6E-409C-BE32-E72D297353CC}">
                      <c16:uniqueId val="{00000010-62B5-4E31-8CF4-97B7EEF0F777}"/>
                    </c:ext>
                  </c:extLst>
                </c:dPt>
                <c:dPt>
                  <c:idx val="1"/>
                  <c:bubble3D val="0"/>
                  <c:spPr>
                    <a:solidFill>
                      <a:schemeClr val="accent5"/>
                    </a:solidFill>
                    <a:ln>
                      <a:noFill/>
                    </a:ln>
                    <a:effectLst/>
                  </c:spPr>
                  <c:extLst>
                    <c:ext xmlns:c16="http://schemas.microsoft.com/office/drawing/2014/chart" uri="{C3380CC4-5D6E-409C-BE32-E72D297353CC}">
                      <c16:uniqueId val="{00000012-62B5-4E31-8CF4-97B7EEF0F777}"/>
                    </c:ext>
                  </c:extLst>
                </c:dPt>
                <c:dPt>
                  <c:idx val="2"/>
                  <c:bubble3D val="0"/>
                  <c:spPr>
                    <a:solidFill>
                      <a:schemeClr val="accent4"/>
                    </a:solidFill>
                    <a:ln>
                      <a:noFill/>
                    </a:ln>
                    <a:effectLst/>
                  </c:spPr>
                  <c:extLst>
                    <c:ext xmlns:c16="http://schemas.microsoft.com/office/drawing/2014/chart" uri="{C3380CC4-5D6E-409C-BE32-E72D297353CC}">
                      <c16:uniqueId val="{00000014-62B5-4E31-8CF4-97B7EEF0F777}"/>
                    </c:ext>
                  </c:extLst>
                </c:dPt>
                <c:dPt>
                  <c:idx val="3"/>
                  <c:bubble3D val="0"/>
                  <c:spPr>
                    <a:solidFill>
                      <a:schemeClr val="accent6">
                        <a:lumMod val="60000"/>
                      </a:schemeClr>
                    </a:solidFill>
                    <a:ln>
                      <a:noFill/>
                    </a:ln>
                    <a:effectLst/>
                  </c:spPr>
                  <c:extLst>
                    <c:ext xmlns:c16="http://schemas.microsoft.com/office/drawing/2014/chart" uri="{C3380CC4-5D6E-409C-BE32-E72D297353CC}">
                      <c16:uniqueId val="{00000016-62B5-4E31-8CF4-97B7EEF0F777}"/>
                    </c:ext>
                  </c:extLst>
                </c:dPt>
                <c:dPt>
                  <c:idx val="4"/>
                  <c:bubble3D val="0"/>
                  <c:spPr>
                    <a:solidFill>
                      <a:schemeClr val="accent5">
                        <a:lumMod val="60000"/>
                      </a:schemeClr>
                    </a:solidFill>
                    <a:ln>
                      <a:noFill/>
                    </a:ln>
                    <a:effectLst/>
                  </c:spPr>
                  <c:extLst>
                    <c:ext xmlns:c16="http://schemas.microsoft.com/office/drawing/2014/chart" uri="{C3380CC4-5D6E-409C-BE32-E72D297353CC}">
                      <c16:uniqueId val="{00000018-62B5-4E31-8CF4-97B7EEF0F777}"/>
                    </c:ext>
                  </c:extLst>
                </c:dPt>
                <c:dPt>
                  <c:idx val="5"/>
                  <c:bubble3D val="0"/>
                  <c:spPr>
                    <a:solidFill>
                      <a:schemeClr val="accent4">
                        <a:lumMod val="60000"/>
                      </a:schemeClr>
                    </a:solidFill>
                    <a:ln>
                      <a:noFill/>
                    </a:ln>
                    <a:effectLst/>
                  </c:spPr>
                  <c:extLst>
                    <c:ext xmlns:c16="http://schemas.microsoft.com/office/drawing/2014/chart" uri="{C3380CC4-5D6E-409C-BE32-E72D297353CC}">
                      <c16:uniqueId val="{0000001A-62B5-4E31-8CF4-97B7EEF0F777}"/>
                    </c:ext>
                  </c:extLst>
                </c:dPt>
                <c:dPt>
                  <c:idx val="6"/>
                  <c:bubble3D val="0"/>
                  <c:spPr>
                    <a:solidFill>
                      <a:schemeClr val="accent6">
                        <a:lumMod val="80000"/>
                        <a:lumOff val="20000"/>
                      </a:schemeClr>
                    </a:solidFill>
                    <a:ln>
                      <a:noFill/>
                    </a:ln>
                    <a:effectLst/>
                  </c:spPr>
                  <c:extLst>
                    <c:ext xmlns:c16="http://schemas.microsoft.com/office/drawing/2014/chart" uri="{C3380CC4-5D6E-409C-BE32-E72D297353CC}">
                      <c16:uniqueId val="{0000001C-62B5-4E31-8CF4-97B7EEF0F77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uri="{CE6537A1-D6FC-4f65-9D91-7224C49458BB}"/>
                  </c:extLst>
                </c:dLbls>
                <c:cat>
                  <c:strRef>
                    <c:extLst>
                      <c:ext uri="{02D57815-91ED-43cb-92C2-25804820EDAC}">
                        <c15:formulaRef>
                          <c15:sqref>Sheet1!$A$2:$A$8</c15:sqref>
                        </c15:formulaRef>
                      </c:ext>
                    </c:extLst>
                    <c:strCache>
                      <c:ptCount val="7"/>
                      <c:pt idx="0">
                        <c:v>Municipal Purpose Tax</c:v>
                      </c:pt>
                      <c:pt idx="1">
                        <c:v>Municipal Open Space</c:v>
                      </c:pt>
                      <c:pt idx="2">
                        <c:v>Local School District </c:v>
                      </c:pt>
                      <c:pt idx="3">
                        <c:v>Regional School District (Est.)</c:v>
                      </c:pt>
                      <c:pt idx="4">
                        <c:v>County Purposes (Est.)</c:v>
                      </c:pt>
                      <c:pt idx="5">
                        <c:v>County Library (Est.)</c:v>
                      </c:pt>
                      <c:pt idx="6">
                        <c:v>County Open Space (Est.)</c:v>
                      </c:pt>
                    </c:strCache>
                  </c:strRef>
                </c:cat>
                <c:val>
                  <c:numRef>
                    <c:extLst>
                      <c:ext uri="{02D57815-91ED-43cb-92C2-25804820EDAC}">
                        <c15:formulaRef>
                          <c15:sqref>Sheet1!$B$2:$B$8</c15:sqref>
                        </c15:formulaRef>
                      </c:ext>
                    </c:extLst>
                    <c:numCache>
                      <c:formatCode>0.000</c:formatCode>
                      <c:ptCount val="7"/>
                      <c:pt idx="0">
                        <c:v>0.32700000000000001</c:v>
                      </c:pt>
                      <c:pt idx="1">
                        <c:v>0.03</c:v>
                      </c:pt>
                      <c:pt idx="2">
                        <c:v>1.026</c:v>
                      </c:pt>
                      <c:pt idx="3">
                        <c:v>0.7</c:v>
                      </c:pt>
                      <c:pt idx="4">
                        <c:v>0.32400000000000001</c:v>
                      </c:pt>
                      <c:pt idx="5">
                        <c:v>3.2000000000000001E-2</c:v>
                      </c:pt>
                      <c:pt idx="6">
                        <c:v>3.1E-2</c:v>
                      </c:pt>
                    </c:numCache>
                  </c:numRef>
                </c:val>
                <c:extLst>
                  <c:ext xmlns:c16="http://schemas.microsoft.com/office/drawing/2014/chart" uri="{C3380CC4-5D6E-409C-BE32-E72D297353CC}">
                    <c16:uniqueId val="{0000001D-62B5-4E31-8CF4-97B7EEF0F777}"/>
                  </c:ext>
                </c:extLst>
              </c15:ser>
            </c15:filteredPieSeries>
            <c15:filteredPieSeries>
              <c15:ser>
                <c:idx val="1"/>
                <c:order val="1"/>
                <c:spPr>
                  <a:solidFill>
                    <a:srgbClr val="0070C0"/>
                  </a:solidFill>
                </c:spPr>
                <c:dPt>
                  <c:idx val="0"/>
                  <c:bubble3D val="0"/>
                  <c:spPr>
                    <a:solidFill>
                      <a:srgbClr val="0070C0"/>
                    </a:solidFill>
                    <a:ln>
                      <a:noFill/>
                    </a:ln>
                    <a:effectLst/>
                  </c:spPr>
                  <c:extLst xmlns:c15="http://schemas.microsoft.com/office/drawing/2012/chart">
                    <c:ext xmlns:c16="http://schemas.microsoft.com/office/drawing/2014/chart" uri="{C3380CC4-5D6E-409C-BE32-E72D297353CC}">
                      <c16:uniqueId val="{0000001F-62B5-4E31-8CF4-97B7EEF0F777}"/>
                    </c:ext>
                  </c:extLst>
                </c:dPt>
                <c:dPt>
                  <c:idx val="1"/>
                  <c:bubble3D val="0"/>
                  <c:spPr>
                    <a:solidFill>
                      <a:srgbClr val="0070C0"/>
                    </a:solidFill>
                    <a:ln>
                      <a:noFill/>
                    </a:ln>
                    <a:effectLst/>
                  </c:spPr>
                  <c:extLst xmlns:c15="http://schemas.microsoft.com/office/drawing/2012/chart">
                    <c:ext xmlns:c16="http://schemas.microsoft.com/office/drawing/2014/chart" uri="{C3380CC4-5D6E-409C-BE32-E72D297353CC}">
                      <c16:uniqueId val="{00000021-62B5-4E31-8CF4-97B7EEF0F777}"/>
                    </c:ext>
                  </c:extLst>
                </c:dPt>
                <c:dPt>
                  <c:idx val="2"/>
                  <c:bubble3D val="0"/>
                  <c:spPr>
                    <a:solidFill>
                      <a:srgbClr val="0070C0"/>
                    </a:solidFill>
                    <a:ln>
                      <a:noFill/>
                    </a:ln>
                    <a:effectLst/>
                  </c:spPr>
                  <c:extLst xmlns:c15="http://schemas.microsoft.com/office/drawing/2012/chart">
                    <c:ext xmlns:c16="http://schemas.microsoft.com/office/drawing/2014/chart" uri="{C3380CC4-5D6E-409C-BE32-E72D297353CC}">
                      <c16:uniqueId val="{00000023-62B5-4E31-8CF4-97B7EEF0F777}"/>
                    </c:ext>
                  </c:extLst>
                </c:dPt>
                <c:dPt>
                  <c:idx val="3"/>
                  <c:bubble3D val="0"/>
                  <c:spPr>
                    <a:solidFill>
                      <a:srgbClr val="0070C0"/>
                    </a:solidFill>
                    <a:ln>
                      <a:noFill/>
                    </a:ln>
                    <a:effectLst/>
                  </c:spPr>
                  <c:extLst xmlns:c15="http://schemas.microsoft.com/office/drawing/2012/chart">
                    <c:ext xmlns:c16="http://schemas.microsoft.com/office/drawing/2014/chart" uri="{C3380CC4-5D6E-409C-BE32-E72D297353CC}">
                      <c16:uniqueId val="{00000025-62B5-4E31-8CF4-97B7EEF0F777}"/>
                    </c:ext>
                  </c:extLst>
                </c:dPt>
                <c:dPt>
                  <c:idx val="4"/>
                  <c:bubble3D val="0"/>
                  <c:spPr>
                    <a:solidFill>
                      <a:srgbClr val="0070C0"/>
                    </a:solidFill>
                    <a:ln>
                      <a:noFill/>
                    </a:ln>
                    <a:effectLst/>
                  </c:spPr>
                  <c:extLst xmlns:c15="http://schemas.microsoft.com/office/drawing/2012/chart">
                    <c:ext xmlns:c16="http://schemas.microsoft.com/office/drawing/2014/chart" uri="{C3380CC4-5D6E-409C-BE32-E72D297353CC}">
                      <c16:uniqueId val="{00000027-62B5-4E31-8CF4-97B7EEF0F777}"/>
                    </c:ext>
                  </c:extLst>
                </c:dPt>
                <c:dPt>
                  <c:idx val="5"/>
                  <c:bubble3D val="0"/>
                  <c:spPr>
                    <a:solidFill>
                      <a:srgbClr val="0070C0"/>
                    </a:solidFill>
                    <a:ln>
                      <a:noFill/>
                    </a:ln>
                    <a:effectLst/>
                  </c:spPr>
                  <c:extLst xmlns:c15="http://schemas.microsoft.com/office/drawing/2012/chart">
                    <c:ext xmlns:c16="http://schemas.microsoft.com/office/drawing/2014/chart" uri="{C3380CC4-5D6E-409C-BE32-E72D297353CC}">
                      <c16:uniqueId val="{00000029-62B5-4E31-8CF4-97B7EEF0F777}"/>
                    </c:ext>
                  </c:extLst>
                </c:dPt>
                <c:dPt>
                  <c:idx val="6"/>
                  <c:bubble3D val="0"/>
                  <c:spPr>
                    <a:solidFill>
                      <a:srgbClr val="0070C0"/>
                    </a:solidFill>
                    <a:ln>
                      <a:noFill/>
                    </a:ln>
                    <a:effectLst/>
                  </c:spPr>
                  <c:extLst xmlns:c15="http://schemas.microsoft.com/office/drawing/2012/chart">
                    <c:ext xmlns:c16="http://schemas.microsoft.com/office/drawing/2014/chart" uri="{C3380CC4-5D6E-409C-BE32-E72D297353CC}">
                      <c16:uniqueId val="{0000002B-62B5-4E31-8CF4-97B7EEF0F77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5="http://schemas.microsoft.com/office/drawing/2012/chart">
                    <c:ext xmlns:c15="http://schemas.microsoft.com/office/drawing/2012/chart" uri="{CE6537A1-D6FC-4f65-9D91-7224C49458BB}"/>
                  </c:extLst>
                </c:dLbls>
                <c:cat>
                  <c:strRef>
                    <c:extLst xmlns:c15="http://schemas.microsoft.com/office/drawing/2012/chart">
                      <c:ext xmlns:c15="http://schemas.microsoft.com/office/drawing/2012/chart" uri="{02D57815-91ED-43cb-92C2-25804820EDAC}">
                        <c15:formulaRef>
                          <c15:sqref>Sheet1!$A$2:$A$8</c15:sqref>
                        </c15:formulaRef>
                      </c:ext>
                    </c:extLst>
                    <c:strCache>
                      <c:ptCount val="7"/>
                      <c:pt idx="0">
                        <c:v>Municipal Purpose Tax</c:v>
                      </c:pt>
                      <c:pt idx="1">
                        <c:v>Municipal Open Space</c:v>
                      </c:pt>
                      <c:pt idx="2">
                        <c:v>Local School District </c:v>
                      </c:pt>
                      <c:pt idx="3">
                        <c:v>Regional School District (Est.)</c:v>
                      </c:pt>
                      <c:pt idx="4">
                        <c:v>County Purposes (Est.)</c:v>
                      </c:pt>
                      <c:pt idx="5">
                        <c:v>County Library (Est.)</c:v>
                      </c:pt>
                      <c:pt idx="6">
                        <c:v>County Open Space (Est.)</c:v>
                      </c:pt>
                    </c:strCache>
                  </c:strRef>
                </c:cat>
                <c:val>
                  <c:numRef>
                    <c:extLst xmlns:c15="http://schemas.microsoft.com/office/drawing/2012/chart">
                      <c:ext xmlns:c15="http://schemas.microsoft.com/office/drawing/2012/chart" uri="{02D57815-91ED-43cb-92C2-25804820EDAC}">
                        <c15:formulaRef>
                          <c15:sqref>Sheet1!$C$2:$C$8</c15:sqref>
                        </c15:formulaRef>
                      </c:ext>
                    </c:extLst>
                    <c:numCache>
                      <c:formatCode>_("$"* #,##0.00_);_("$"* \(#,##0.00\);_("$"* "-"??_);_(@_)</c:formatCode>
                      <c:ptCount val="7"/>
                      <c:pt idx="0">
                        <c:v>2038200</c:v>
                      </c:pt>
                      <c:pt idx="1">
                        <c:v>186700</c:v>
                      </c:pt>
                      <c:pt idx="2">
                        <c:v>6159984</c:v>
                      </c:pt>
                      <c:pt idx="3">
                        <c:v>4358734</c:v>
                      </c:pt>
                      <c:pt idx="4">
                        <c:v>1975818.51</c:v>
                      </c:pt>
                      <c:pt idx="5">
                        <c:v>191011.07</c:v>
                      </c:pt>
                      <c:pt idx="6">
                        <c:v>185774.34</c:v>
                      </c:pt>
                    </c:numCache>
                  </c:numRef>
                </c:val>
                <c:extLst xmlns:c15="http://schemas.microsoft.com/office/drawing/2012/chart">
                  <c:ext xmlns:c16="http://schemas.microsoft.com/office/drawing/2014/chart" uri="{C3380CC4-5D6E-409C-BE32-E72D297353CC}">
                    <c16:uniqueId val="{0000002C-62B5-4E31-8CF4-97B7EEF0F777}"/>
                  </c:ext>
                </c:extLst>
              </c15:ser>
            </c15:filteredPieSeries>
            <c15:filteredPieSeries>
              <c15:ser>
                <c:idx val="2"/>
                <c:order val="2"/>
                <c:dPt>
                  <c:idx val="0"/>
                  <c:bubble3D val="0"/>
                  <c:spPr>
                    <a:solidFill>
                      <a:schemeClr val="accent6"/>
                    </a:solidFill>
                    <a:ln>
                      <a:noFill/>
                    </a:ln>
                    <a:effectLst/>
                  </c:spPr>
                  <c:extLst xmlns:c15="http://schemas.microsoft.com/office/drawing/2012/chart">
                    <c:ext xmlns:c16="http://schemas.microsoft.com/office/drawing/2014/chart" uri="{C3380CC4-5D6E-409C-BE32-E72D297353CC}">
                      <c16:uniqueId val="{0000002E-62B5-4E31-8CF4-97B7EEF0F777}"/>
                    </c:ext>
                  </c:extLst>
                </c:dPt>
                <c:dPt>
                  <c:idx val="1"/>
                  <c:bubble3D val="0"/>
                  <c:spPr>
                    <a:solidFill>
                      <a:schemeClr val="accent5"/>
                    </a:solidFill>
                    <a:ln>
                      <a:noFill/>
                    </a:ln>
                    <a:effectLst/>
                  </c:spPr>
                  <c:extLst xmlns:c15="http://schemas.microsoft.com/office/drawing/2012/chart">
                    <c:ext xmlns:c16="http://schemas.microsoft.com/office/drawing/2014/chart" uri="{C3380CC4-5D6E-409C-BE32-E72D297353CC}">
                      <c16:uniqueId val="{00000030-62B5-4E31-8CF4-97B7EEF0F777}"/>
                    </c:ext>
                  </c:extLst>
                </c:dPt>
                <c:dPt>
                  <c:idx val="2"/>
                  <c:bubble3D val="0"/>
                  <c:spPr>
                    <a:solidFill>
                      <a:schemeClr val="accent4"/>
                    </a:solidFill>
                    <a:ln>
                      <a:noFill/>
                    </a:ln>
                    <a:effectLst/>
                  </c:spPr>
                  <c:extLst xmlns:c15="http://schemas.microsoft.com/office/drawing/2012/chart">
                    <c:ext xmlns:c16="http://schemas.microsoft.com/office/drawing/2014/chart" uri="{C3380CC4-5D6E-409C-BE32-E72D297353CC}">
                      <c16:uniqueId val="{00000032-62B5-4E31-8CF4-97B7EEF0F777}"/>
                    </c:ext>
                  </c:extLst>
                </c:dPt>
                <c:dPt>
                  <c:idx val="3"/>
                  <c:bubble3D val="0"/>
                  <c:spPr>
                    <a:solidFill>
                      <a:schemeClr val="accent6">
                        <a:lumMod val="60000"/>
                      </a:schemeClr>
                    </a:solidFill>
                    <a:ln>
                      <a:noFill/>
                    </a:ln>
                    <a:effectLst/>
                  </c:spPr>
                  <c:extLst xmlns:c15="http://schemas.microsoft.com/office/drawing/2012/chart">
                    <c:ext xmlns:c16="http://schemas.microsoft.com/office/drawing/2014/chart" uri="{C3380CC4-5D6E-409C-BE32-E72D297353CC}">
                      <c16:uniqueId val="{00000034-62B5-4E31-8CF4-97B7EEF0F777}"/>
                    </c:ext>
                  </c:extLst>
                </c:dPt>
                <c:dPt>
                  <c:idx val="4"/>
                  <c:bubble3D val="0"/>
                  <c:spPr>
                    <a:solidFill>
                      <a:schemeClr val="accent5">
                        <a:lumMod val="60000"/>
                      </a:schemeClr>
                    </a:solidFill>
                    <a:ln>
                      <a:noFill/>
                    </a:ln>
                    <a:effectLst/>
                  </c:spPr>
                  <c:extLst xmlns:c15="http://schemas.microsoft.com/office/drawing/2012/chart">
                    <c:ext xmlns:c16="http://schemas.microsoft.com/office/drawing/2014/chart" uri="{C3380CC4-5D6E-409C-BE32-E72D297353CC}">
                      <c16:uniqueId val="{00000036-62B5-4E31-8CF4-97B7EEF0F777}"/>
                    </c:ext>
                  </c:extLst>
                </c:dPt>
                <c:dPt>
                  <c:idx val="5"/>
                  <c:bubble3D val="0"/>
                  <c:spPr>
                    <a:solidFill>
                      <a:schemeClr val="accent4">
                        <a:lumMod val="60000"/>
                      </a:schemeClr>
                    </a:solidFill>
                    <a:ln>
                      <a:noFill/>
                    </a:ln>
                    <a:effectLst/>
                  </c:spPr>
                  <c:extLst xmlns:c15="http://schemas.microsoft.com/office/drawing/2012/chart">
                    <c:ext xmlns:c16="http://schemas.microsoft.com/office/drawing/2014/chart" uri="{C3380CC4-5D6E-409C-BE32-E72D297353CC}">
                      <c16:uniqueId val="{00000038-62B5-4E31-8CF4-97B7EEF0F777}"/>
                    </c:ext>
                  </c:extLst>
                </c:dPt>
                <c:dPt>
                  <c:idx val="6"/>
                  <c:bubble3D val="0"/>
                  <c:spPr>
                    <a:solidFill>
                      <a:schemeClr val="accent6">
                        <a:lumMod val="80000"/>
                        <a:lumOff val="20000"/>
                      </a:schemeClr>
                    </a:solidFill>
                    <a:ln>
                      <a:noFill/>
                    </a:ln>
                    <a:effectLst/>
                  </c:spPr>
                  <c:extLst xmlns:c15="http://schemas.microsoft.com/office/drawing/2012/chart">
                    <c:ext xmlns:c16="http://schemas.microsoft.com/office/drawing/2014/chart" uri="{C3380CC4-5D6E-409C-BE32-E72D297353CC}">
                      <c16:uniqueId val="{0000003A-62B5-4E31-8CF4-97B7EEF0F77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5="http://schemas.microsoft.com/office/drawing/2012/chart">
                    <c:ext xmlns:c15="http://schemas.microsoft.com/office/drawing/2012/chart" uri="{CE6537A1-D6FC-4f65-9D91-7224C49458BB}"/>
                  </c:extLst>
                </c:dLbls>
                <c:cat>
                  <c:strRef>
                    <c:extLst xmlns:c15="http://schemas.microsoft.com/office/drawing/2012/chart">
                      <c:ext xmlns:c15="http://schemas.microsoft.com/office/drawing/2012/chart" uri="{02D57815-91ED-43cb-92C2-25804820EDAC}">
                        <c15:formulaRef>
                          <c15:sqref>Sheet1!$A$2:$A$8</c15:sqref>
                        </c15:formulaRef>
                      </c:ext>
                    </c:extLst>
                    <c:strCache>
                      <c:ptCount val="7"/>
                      <c:pt idx="0">
                        <c:v>Municipal Purpose Tax</c:v>
                      </c:pt>
                      <c:pt idx="1">
                        <c:v>Municipal Open Space</c:v>
                      </c:pt>
                      <c:pt idx="2">
                        <c:v>Local School District </c:v>
                      </c:pt>
                      <c:pt idx="3">
                        <c:v>Regional School District (Est.)</c:v>
                      </c:pt>
                      <c:pt idx="4">
                        <c:v>County Purposes (Est.)</c:v>
                      </c:pt>
                      <c:pt idx="5">
                        <c:v>County Library (Est.)</c:v>
                      </c:pt>
                      <c:pt idx="6">
                        <c:v>County Open Space (Est.)</c:v>
                      </c:pt>
                    </c:strCache>
                  </c:strRef>
                </c:cat>
                <c:val>
                  <c:numRef>
                    <c:extLst xmlns:c15="http://schemas.microsoft.com/office/drawing/2012/chart">
                      <c:ext xmlns:c15="http://schemas.microsoft.com/office/drawing/2012/chart" uri="{02D57815-91ED-43cb-92C2-25804820EDAC}">
                        <c15:formulaRef>
                          <c15:sqref>Sheet1!$D$2:$D$8</c15:sqref>
                        </c15:formulaRef>
                      </c:ext>
                    </c:extLst>
                    <c:numCache>
                      <c:formatCode>0.00%</c:formatCode>
                      <c:ptCount val="7"/>
                      <c:pt idx="0">
                        <c:v>0.13501391346795993</c:v>
                      </c:pt>
                      <c:pt idx="1">
                        <c:v>1.2367332766395898E-2</c:v>
                      </c:pt>
                      <c:pt idx="2">
                        <c:v>0.40804805550977219</c:v>
                      </c:pt>
                      <c:pt idx="3">
                        <c:v>0.2887301222185531</c:v>
                      </c:pt>
                      <c:pt idx="4">
                        <c:v>0.13088165505717472</c:v>
                      </c:pt>
                      <c:pt idx="5">
                        <c:v>1.2652905542342479E-2</c:v>
                      </c:pt>
                      <c:pt idx="6">
                        <c:v>1.2306015437801672E-2</c:v>
                      </c:pt>
                    </c:numCache>
                  </c:numRef>
                </c:val>
                <c:extLst xmlns:c15="http://schemas.microsoft.com/office/drawing/2012/chart">
                  <c:ext xmlns:c16="http://schemas.microsoft.com/office/drawing/2014/chart" uri="{C3380CC4-5D6E-409C-BE32-E72D297353CC}">
                    <c16:uniqueId val="{0000003B-62B5-4E31-8CF4-97B7EEF0F777}"/>
                  </c:ext>
                </c:extLst>
              </c15:ser>
            </c15:filteredPieSeries>
          </c:ext>
        </c:extLst>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4381333353160883"/>
          <c:y val="0.12797521102206724"/>
          <c:w val="0.48971044341836872"/>
          <c:h val="0.78457404228446392"/>
        </c:manualLayout>
      </c:layout>
      <c:pieChart>
        <c:varyColors val="1"/>
        <c:ser>
          <c:idx val="0"/>
          <c:order val="0"/>
          <c:tx>
            <c:strRef>
              <c:f>Sheet1!$I$7:$I$20</c:f>
              <c:strCache>
                <c:ptCount val="14"/>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137-4E46-876E-AB83C5CBBEB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137-4E46-876E-AB83C5CBBEB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137-4E46-876E-AB83C5CBBEB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137-4E46-876E-AB83C5CBBEB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137-4E46-876E-AB83C5CBBEB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137-4E46-876E-AB83C5CBBEB8}"/>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B137-4E46-876E-AB83C5CBBEB8}"/>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B137-4E46-876E-AB83C5CBBEB8}"/>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B137-4E46-876E-AB83C5CBBEB8}"/>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B137-4E46-876E-AB83C5CBBEB8}"/>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B137-4E46-876E-AB83C5CBBEB8}"/>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B137-4E46-876E-AB83C5CBBEB8}"/>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B137-4E46-876E-AB83C5CBBEB8}"/>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1B-B137-4E46-876E-AB83C5CBBEB8}"/>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1D-B137-4E46-876E-AB83C5CBBEB8}"/>
              </c:ext>
            </c:extLst>
          </c:dPt>
          <c:dPt>
            <c:idx val="15"/>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1F-B137-4E46-876E-AB83C5CBBEB8}"/>
              </c:ext>
            </c:extLst>
          </c:dPt>
          <c:dPt>
            <c:idx val="16"/>
            <c:bubble3D val="0"/>
            <c:spPr>
              <a:solidFill>
                <a:schemeClr val="accent5">
                  <a:lumMod val="80000"/>
                  <a:lumOff val="20000"/>
                </a:schemeClr>
              </a:solidFill>
              <a:ln w="19050">
                <a:solidFill>
                  <a:schemeClr val="lt1"/>
                </a:solidFill>
              </a:ln>
              <a:effectLst/>
            </c:spPr>
            <c:extLst>
              <c:ext xmlns:c16="http://schemas.microsoft.com/office/drawing/2014/chart" uri="{C3380CC4-5D6E-409C-BE32-E72D297353CC}">
                <c16:uniqueId val="{00000021-B137-4E46-876E-AB83C5CBBEB8}"/>
              </c:ext>
            </c:extLst>
          </c:dPt>
          <c:dPt>
            <c:idx val="17"/>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23-B137-4E46-876E-AB83C5CBBEB8}"/>
              </c:ext>
            </c:extLst>
          </c:dPt>
          <c:dPt>
            <c:idx val="18"/>
            <c:bubble3D val="0"/>
            <c:spPr>
              <a:solidFill>
                <a:schemeClr val="accent1">
                  <a:lumMod val="80000"/>
                </a:schemeClr>
              </a:solidFill>
              <a:ln w="19050">
                <a:solidFill>
                  <a:schemeClr val="lt1"/>
                </a:solidFill>
              </a:ln>
              <a:effectLst/>
            </c:spPr>
            <c:extLst>
              <c:ext xmlns:c16="http://schemas.microsoft.com/office/drawing/2014/chart" uri="{C3380CC4-5D6E-409C-BE32-E72D297353CC}">
                <c16:uniqueId val="{00000025-B137-4E46-876E-AB83C5CBBEB8}"/>
              </c:ext>
            </c:extLst>
          </c:dPt>
          <c:dPt>
            <c:idx val="19"/>
            <c:bubble3D val="0"/>
            <c:spPr>
              <a:solidFill>
                <a:schemeClr val="accent2">
                  <a:lumMod val="80000"/>
                </a:schemeClr>
              </a:solidFill>
              <a:ln w="19050">
                <a:solidFill>
                  <a:schemeClr val="lt1"/>
                </a:solidFill>
              </a:ln>
              <a:effectLst/>
            </c:spPr>
            <c:extLst>
              <c:ext xmlns:c16="http://schemas.microsoft.com/office/drawing/2014/chart" uri="{C3380CC4-5D6E-409C-BE32-E72D297353CC}">
                <c16:uniqueId val="{00000027-B137-4E46-876E-AB83C5CBBEB8}"/>
              </c:ext>
            </c:extLst>
          </c:dPt>
          <c:dPt>
            <c:idx val="20"/>
            <c:bubble3D val="0"/>
            <c:spPr>
              <a:solidFill>
                <a:schemeClr val="accent3">
                  <a:lumMod val="80000"/>
                </a:schemeClr>
              </a:solidFill>
              <a:ln w="19050">
                <a:solidFill>
                  <a:schemeClr val="lt1"/>
                </a:solidFill>
              </a:ln>
              <a:effectLst/>
            </c:spPr>
            <c:extLst>
              <c:ext xmlns:c16="http://schemas.microsoft.com/office/drawing/2014/chart" uri="{C3380CC4-5D6E-409C-BE32-E72D297353CC}">
                <c16:uniqueId val="{00000029-B137-4E46-876E-AB83C5CBBEB8}"/>
              </c:ext>
            </c:extLst>
          </c:dPt>
          <c:dPt>
            <c:idx val="21"/>
            <c:bubble3D val="0"/>
            <c:spPr>
              <a:solidFill>
                <a:schemeClr val="accent4">
                  <a:lumMod val="80000"/>
                </a:schemeClr>
              </a:solidFill>
              <a:ln w="19050">
                <a:solidFill>
                  <a:schemeClr val="lt1"/>
                </a:solidFill>
              </a:ln>
              <a:effectLst/>
            </c:spPr>
            <c:extLst>
              <c:ext xmlns:c16="http://schemas.microsoft.com/office/drawing/2014/chart" uri="{C3380CC4-5D6E-409C-BE32-E72D297353CC}">
                <c16:uniqueId val="{0000002B-B137-4E46-876E-AB83C5CBBEB8}"/>
              </c:ext>
            </c:extLst>
          </c:dPt>
          <c:dPt>
            <c:idx val="22"/>
            <c:bubble3D val="0"/>
            <c:spPr>
              <a:solidFill>
                <a:schemeClr val="accent5">
                  <a:lumMod val="80000"/>
                </a:schemeClr>
              </a:solidFill>
              <a:ln w="19050">
                <a:solidFill>
                  <a:schemeClr val="lt1"/>
                </a:solidFill>
              </a:ln>
              <a:effectLst/>
            </c:spPr>
            <c:extLst>
              <c:ext xmlns:c16="http://schemas.microsoft.com/office/drawing/2014/chart" uri="{C3380CC4-5D6E-409C-BE32-E72D297353CC}">
                <c16:uniqueId val="{0000002D-B137-4E46-876E-AB83C5CBBEB8}"/>
              </c:ext>
            </c:extLst>
          </c:dPt>
          <c:dPt>
            <c:idx val="23"/>
            <c:bubble3D val="0"/>
            <c:spPr>
              <a:solidFill>
                <a:schemeClr val="accent6">
                  <a:lumMod val="80000"/>
                </a:schemeClr>
              </a:solidFill>
              <a:ln w="19050">
                <a:solidFill>
                  <a:schemeClr val="lt1"/>
                </a:solidFill>
              </a:ln>
              <a:effectLst/>
            </c:spPr>
            <c:extLst>
              <c:ext xmlns:c16="http://schemas.microsoft.com/office/drawing/2014/chart" uri="{C3380CC4-5D6E-409C-BE32-E72D297353CC}">
                <c16:uniqueId val="{0000002F-B137-4E46-876E-AB83C5CBBEB8}"/>
              </c:ext>
            </c:extLst>
          </c:dPt>
          <c:dPt>
            <c:idx val="24"/>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31-B137-4E46-876E-AB83C5CBBEB8}"/>
              </c:ext>
            </c:extLst>
          </c:dPt>
          <c:dPt>
            <c:idx val="25"/>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33-B137-4E46-876E-AB83C5CBBEB8}"/>
              </c:ext>
            </c:extLst>
          </c:dPt>
          <c:dPt>
            <c:idx val="26"/>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35-B137-4E46-876E-AB83C5CBBEB8}"/>
              </c:ext>
            </c:extLst>
          </c:dPt>
          <c:dPt>
            <c:idx val="27"/>
            <c:bubble3D val="0"/>
            <c:spPr>
              <a:solidFill>
                <a:schemeClr val="accent4">
                  <a:lumMod val="60000"/>
                  <a:lumOff val="40000"/>
                </a:schemeClr>
              </a:solidFill>
              <a:ln w="19050">
                <a:solidFill>
                  <a:schemeClr val="lt1"/>
                </a:solidFill>
              </a:ln>
              <a:effectLst/>
            </c:spPr>
            <c:extLst>
              <c:ext xmlns:c16="http://schemas.microsoft.com/office/drawing/2014/chart" uri="{C3380CC4-5D6E-409C-BE32-E72D297353CC}">
                <c16:uniqueId val="{00000037-B137-4E46-876E-AB83C5CBBEB8}"/>
              </c:ext>
            </c:extLst>
          </c:dPt>
          <c:dPt>
            <c:idx val="28"/>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39-B137-4E46-876E-AB83C5CBBEB8}"/>
              </c:ext>
            </c:extLst>
          </c:dPt>
          <c:dPt>
            <c:idx val="29"/>
            <c:bubble3D val="0"/>
            <c:spPr>
              <a:solidFill>
                <a:schemeClr val="accent6">
                  <a:lumMod val="60000"/>
                  <a:lumOff val="40000"/>
                </a:schemeClr>
              </a:solidFill>
              <a:ln w="19050">
                <a:solidFill>
                  <a:schemeClr val="lt1"/>
                </a:solidFill>
              </a:ln>
              <a:effectLst/>
            </c:spPr>
            <c:extLst>
              <c:ext xmlns:c16="http://schemas.microsoft.com/office/drawing/2014/chart" uri="{C3380CC4-5D6E-409C-BE32-E72D297353CC}">
                <c16:uniqueId val="{0000003B-B137-4E46-876E-AB83C5CBBEB8}"/>
              </c:ext>
            </c:extLst>
          </c:dPt>
          <c:dPt>
            <c:idx val="3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3D-B137-4E46-876E-AB83C5CBBEB8}"/>
              </c:ext>
            </c:extLst>
          </c:dPt>
          <c:dPt>
            <c:idx val="31"/>
            <c:bubble3D val="0"/>
            <c:spPr>
              <a:solidFill>
                <a:schemeClr val="accent2">
                  <a:lumMod val="50000"/>
                </a:schemeClr>
              </a:solidFill>
              <a:ln w="19050">
                <a:solidFill>
                  <a:schemeClr val="lt1"/>
                </a:solidFill>
              </a:ln>
              <a:effectLst/>
            </c:spPr>
            <c:extLst>
              <c:ext xmlns:c16="http://schemas.microsoft.com/office/drawing/2014/chart" uri="{C3380CC4-5D6E-409C-BE32-E72D297353CC}">
                <c16:uniqueId val="{0000003F-B137-4E46-876E-AB83C5CBBEB8}"/>
              </c:ext>
            </c:extLst>
          </c:dPt>
          <c:dPt>
            <c:idx val="32"/>
            <c:bubble3D val="0"/>
            <c:spPr>
              <a:solidFill>
                <a:schemeClr val="accent3">
                  <a:lumMod val="50000"/>
                </a:schemeClr>
              </a:solidFill>
              <a:ln w="19050">
                <a:solidFill>
                  <a:schemeClr val="lt1"/>
                </a:solidFill>
              </a:ln>
              <a:effectLst/>
            </c:spPr>
            <c:extLst>
              <c:ext xmlns:c16="http://schemas.microsoft.com/office/drawing/2014/chart" uri="{C3380CC4-5D6E-409C-BE32-E72D297353CC}">
                <c16:uniqueId val="{00000041-B137-4E46-876E-AB83C5CBBEB8}"/>
              </c:ext>
            </c:extLst>
          </c:dPt>
          <c:dPt>
            <c:idx val="33"/>
            <c:bubble3D val="0"/>
            <c:spPr>
              <a:solidFill>
                <a:schemeClr val="accent4">
                  <a:lumMod val="50000"/>
                </a:schemeClr>
              </a:solidFill>
              <a:ln w="19050">
                <a:solidFill>
                  <a:schemeClr val="lt1"/>
                </a:solidFill>
              </a:ln>
              <a:effectLst/>
            </c:spPr>
            <c:extLst>
              <c:ext xmlns:c16="http://schemas.microsoft.com/office/drawing/2014/chart" uri="{C3380CC4-5D6E-409C-BE32-E72D297353CC}">
                <c16:uniqueId val="{00000043-B137-4E46-876E-AB83C5CBBEB8}"/>
              </c:ext>
            </c:extLst>
          </c:dPt>
          <c:dPt>
            <c:idx val="34"/>
            <c:bubble3D val="0"/>
            <c:spPr>
              <a:solidFill>
                <a:schemeClr val="accent5">
                  <a:lumMod val="50000"/>
                </a:schemeClr>
              </a:solidFill>
              <a:ln w="19050">
                <a:solidFill>
                  <a:schemeClr val="lt1"/>
                </a:solidFill>
              </a:ln>
              <a:effectLst/>
            </c:spPr>
            <c:extLst>
              <c:ext xmlns:c16="http://schemas.microsoft.com/office/drawing/2014/chart" uri="{C3380CC4-5D6E-409C-BE32-E72D297353CC}">
                <c16:uniqueId val="{00000045-B137-4E46-876E-AB83C5CBBEB8}"/>
              </c:ext>
            </c:extLst>
          </c:dPt>
          <c:dPt>
            <c:idx val="35"/>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47-B137-4E46-876E-AB83C5CBBEB8}"/>
              </c:ext>
            </c:extLst>
          </c:dPt>
          <c:dPt>
            <c:idx val="36"/>
            <c:bubble3D val="0"/>
            <c:spPr>
              <a:solidFill>
                <a:schemeClr val="accent1">
                  <a:lumMod val="70000"/>
                  <a:lumOff val="30000"/>
                </a:schemeClr>
              </a:solidFill>
              <a:ln w="19050">
                <a:solidFill>
                  <a:schemeClr val="lt1"/>
                </a:solidFill>
              </a:ln>
              <a:effectLst/>
            </c:spPr>
            <c:extLst>
              <c:ext xmlns:c16="http://schemas.microsoft.com/office/drawing/2014/chart" uri="{C3380CC4-5D6E-409C-BE32-E72D297353CC}">
                <c16:uniqueId val="{00000049-B137-4E46-876E-AB83C5CBBEB8}"/>
              </c:ext>
            </c:extLst>
          </c:dPt>
          <c:dPt>
            <c:idx val="37"/>
            <c:bubble3D val="0"/>
            <c:spPr>
              <a:solidFill>
                <a:schemeClr val="accent2">
                  <a:lumMod val="70000"/>
                  <a:lumOff val="30000"/>
                </a:schemeClr>
              </a:solidFill>
              <a:ln w="19050">
                <a:solidFill>
                  <a:schemeClr val="lt1"/>
                </a:solidFill>
              </a:ln>
              <a:effectLst/>
            </c:spPr>
            <c:extLst>
              <c:ext xmlns:c16="http://schemas.microsoft.com/office/drawing/2014/chart" uri="{C3380CC4-5D6E-409C-BE32-E72D297353CC}">
                <c16:uniqueId val="{0000004B-B137-4E46-876E-AB83C5CBBEB8}"/>
              </c:ext>
            </c:extLst>
          </c:dPt>
          <c:dLbls>
            <c:dLbl>
              <c:idx val="0"/>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r>
                      <a:rPr lang="en-US" baseline="0"/>
                      <a:t>General Government </a:t>
                    </a:r>
                    <a:fld id="{B20CE290-5703-48E6-9B35-2B1B277F17C0}" type="VALUE">
                      <a:rPr lang="en-US" baseline="0"/>
                      <a:pPr>
                        <a:defRPr/>
                      </a:pPr>
                      <a:t>[VALUE]</a:t>
                    </a:fld>
                    <a:endParaRPr lang="en-US" baseline="0"/>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1"/>
              <c:showPercent val="0"/>
              <c:showBubbleSize val="0"/>
              <c:extLst>
                <c:ext xmlns:c15="http://schemas.microsoft.com/office/drawing/2012/chart" uri="{CE6537A1-D6FC-4f65-9D91-7224C49458BB}">
                  <c15:layout>
                    <c:manualLayout>
                      <c:w val="0.10472138574746145"/>
                      <c:h val="5.2415619762567617E-2"/>
                    </c:manualLayout>
                  </c15:layout>
                  <c15:dlblFieldTable/>
                  <c15:showDataLabelsRange val="0"/>
                </c:ext>
                <c:ext xmlns:c16="http://schemas.microsoft.com/office/drawing/2014/chart" uri="{C3380CC4-5D6E-409C-BE32-E72D297353CC}">
                  <c16:uniqueId val="{00000001-B137-4E46-876E-AB83C5CBBEB8}"/>
                </c:ext>
              </c:extLst>
            </c:dLbl>
            <c:dLbl>
              <c:idx val="3"/>
              <c:layout>
                <c:manualLayout>
                  <c:x val="3.0217186024551465E-2"/>
                  <c:y val="-6.0514381774911009E-3"/>
                </c:manualLayout>
              </c:layout>
              <c:tx>
                <c:rich>
                  <a:bodyPr/>
                  <a:lstStyle/>
                  <a:p>
                    <a:r>
                      <a:rPr lang="en-US" baseline="0"/>
                      <a:t>Land Use Administration</a:t>
                    </a:r>
                  </a:p>
                  <a:p>
                    <a:fld id="{32384E29-B6E8-482C-B4F6-0658AC0BBA93}" type="VALUE">
                      <a:rPr lang="en-US" baseline="0"/>
                      <a:pPr/>
                      <a:t>[VALUE]</a:t>
                    </a:fld>
                    <a:endParaRPr lang="en-US"/>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B137-4E46-876E-AB83C5CBBEB8}"/>
                </c:ext>
              </c:extLst>
            </c:dLbl>
            <c:dLbl>
              <c:idx val="6"/>
              <c:layout>
                <c:manualLayout>
                  <c:x val="3.9030531948378883E-2"/>
                  <c:y val="-6.0514381774910645E-3"/>
                </c:manualLayout>
              </c:layout>
              <c:tx>
                <c:rich>
                  <a:bodyPr/>
                  <a:lstStyle/>
                  <a:p>
                    <a:r>
                      <a:rPr lang="en-US" baseline="0"/>
                      <a:t>Public Works Functions</a:t>
                    </a:r>
                  </a:p>
                  <a:p>
                    <a:r>
                      <a:rPr lang="en-US" baseline="0"/>
                      <a:t> </a:t>
                    </a:r>
                    <a:fld id="{C175542B-6E13-41A8-B762-E66C77DD7DDB}"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B137-4E46-876E-AB83C5CBBEB8}"/>
                </c:ext>
              </c:extLst>
            </c:dLbl>
            <c:dLbl>
              <c:idx val="9"/>
              <c:layout>
                <c:manualLayout>
                  <c:x val="3.5253383695310038E-2"/>
                  <c:y val="-1.008573029581844E-2"/>
                </c:manualLayout>
              </c:layout>
              <c:tx>
                <c:rich>
                  <a:bodyPr/>
                  <a:lstStyle/>
                  <a:p>
                    <a:r>
                      <a:rPr lang="en-US" baseline="0"/>
                      <a:t>Net of Code Enforcement </a:t>
                    </a:r>
                  </a:p>
                  <a:p>
                    <a:fld id="{8B7E67E4-3CEC-445C-A89E-8FC1F65F40FD}" type="VALUE">
                      <a:rPr lang="en-US" baseline="0"/>
                      <a:pPr/>
                      <a:t>[VALUE]</a:t>
                    </a:fld>
                    <a:endParaRPr lang="en-US"/>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B137-4E46-876E-AB83C5CBBEB8}"/>
                </c:ext>
              </c:extLst>
            </c:dLbl>
            <c:dLbl>
              <c:idx val="12"/>
              <c:layout>
                <c:manualLayout>
                  <c:x val="0.11331444759206799"/>
                  <c:y val="6.7805870257778961E-4"/>
                </c:manualLayout>
              </c:layout>
              <c:tx>
                <c:rich>
                  <a:bodyPr/>
                  <a:lstStyle/>
                  <a:p>
                    <a:r>
                      <a:rPr lang="en-US" baseline="0"/>
                      <a:t>Insurance Costs</a:t>
                    </a:r>
                  </a:p>
                  <a:p>
                    <a:r>
                      <a:rPr lang="en-US" baseline="0"/>
                      <a:t> </a:t>
                    </a:r>
                    <a:fld id="{4314489F-2B97-45FA-AAEA-09F987312D1E}"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9-B137-4E46-876E-AB83C5CBBEB8}"/>
                </c:ext>
              </c:extLst>
            </c:dLbl>
            <c:dLbl>
              <c:idx val="15"/>
              <c:layout>
                <c:manualLayout>
                  <c:x val="0.19704123386842934"/>
                  <c:y val="4.281973192169530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r>
                      <a:rPr lang="en-US" baseline="0"/>
                      <a:t>Net Costs for </a:t>
                    </a:r>
                  </a:p>
                  <a:p>
                    <a:pPr>
                      <a:defRPr/>
                    </a:pPr>
                    <a:r>
                      <a:rPr lang="en-US" baseline="0"/>
                      <a:t>Municipal Court</a:t>
                    </a:r>
                  </a:p>
                  <a:p>
                    <a:pPr>
                      <a:defRPr/>
                    </a:pPr>
                    <a:r>
                      <a:rPr lang="en-US" baseline="0"/>
                      <a:t> </a:t>
                    </a:r>
                    <a:fld id="{CD08DADE-451D-47FE-9B89-B05E6B958314}" type="VALUE">
                      <a:rPr lang="en-US" baseline="0"/>
                      <a:pPr>
                        <a:defRPr/>
                      </a:pPr>
                      <a:t>[VALUE]</a:t>
                    </a:fld>
                    <a:endParaRPr lang="en-US" baseline="0"/>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1"/>
              <c:showPercent val="0"/>
              <c:showBubbleSize val="0"/>
              <c:extLst>
                <c:ext xmlns:c15="http://schemas.microsoft.com/office/drawing/2012/chart" uri="{CE6537A1-D6FC-4f65-9D91-7224C49458BB}">
                  <c15:layout>
                    <c:manualLayout>
                      <c:w val="0.14310355681460496"/>
                      <c:h val="6.9329582747304261E-2"/>
                    </c:manualLayout>
                  </c15:layout>
                  <c15:dlblFieldTable/>
                  <c15:showDataLabelsRange val="0"/>
                </c:ext>
                <c:ext xmlns:c16="http://schemas.microsoft.com/office/drawing/2014/chart" uri="{C3380CC4-5D6E-409C-BE32-E72D297353CC}">
                  <c16:uniqueId val="{0000001F-B137-4E46-876E-AB83C5CBBEB8}"/>
                </c:ext>
              </c:extLst>
            </c:dLbl>
            <c:dLbl>
              <c:idx val="18"/>
              <c:layout>
                <c:manualLayout>
                  <c:x val="6.5748601538122176E-2"/>
                  <c:y val="5.5661206906098763E-2"/>
                </c:manualLayout>
              </c:layout>
              <c:tx>
                <c:rich>
                  <a:bodyPr/>
                  <a:lstStyle/>
                  <a:p>
                    <a:fld id="{E917F257-5C49-4387-B2EC-8AAE084FDCBE}" type="SERIESNAME">
                      <a:rPr lang="en-US"/>
                      <a:pPr/>
                      <a:t>[SERIES NAME]</a:t>
                    </a:fld>
                    <a:r>
                      <a:rPr lang="en-US" baseline="0"/>
                      <a:t>Health &amp; Human Services</a:t>
                    </a:r>
                  </a:p>
                  <a:p>
                    <a:fld id="{6BB112D7-8765-4BA6-8E6D-FED8F7539CC4}" type="VALUE">
                      <a:rPr lang="en-US" baseline="0"/>
                      <a:pPr/>
                      <a:t>[VALUE]</a:t>
                    </a:fld>
                    <a:endParaRPr lang="en-US"/>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5-B137-4E46-876E-AB83C5CBBEB8}"/>
                </c:ext>
              </c:extLst>
            </c:dLbl>
            <c:dLbl>
              <c:idx val="21"/>
              <c:layout>
                <c:manualLayout>
                  <c:x val="3.7771482530689331E-3"/>
                  <c:y val="4.8176277543366015E-2"/>
                </c:manualLayout>
              </c:layout>
              <c:tx>
                <c:rich>
                  <a:bodyPr/>
                  <a:lstStyle/>
                  <a:p>
                    <a:r>
                      <a:rPr lang="en-US" baseline="0"/>
                      <a:t>Public Safety Functions</a:t>
                    </a:r>
                  </a:p>
                  <a:p>
                    <a:r>
                      <a:rPr lang="en-US" baseline="0"/>
                      <a:t> </a:t>
                    </a:r>
                    <a:fld id="{D99B7413-F871-46BF-9826-936EA7DD5761}"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B-B137-4E46-876E-AB83C5CBBEB8}"/>
                </c:ext>
              </c:extLst>
            </c:dLbl>
            <c:dLbl>
              <c:idx val="24"/>
              <c:layout>
                <c:manualLayout>
                  <c:x val="-6.4808626966954913E-2"/>
                  <c:y val="5.6372636964683212E-2"/>
                </c:manualLayout>
              </c:layout>
              <c:tx>
                <c:rich>
                  <a:bodyPr/>
                  <a:lstStyle/>
                  <a:p>
                    <a:r>
                      <a:rPr lang="en-US" baseline="0"/>
                      <a:t>Parks and Recreation</a:t>
                    </a:r>
                  </a:p>
                  <a:p>
                    <a:r>
                      <a:rPr lang="en-US" baseline="0"/>
                      <a:t> </a:t>
                    </a:r>
                    <a:fld id="{E67F1F0D-82CB-4F03-B7AA-E5AFC9BE91E2}"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1-B137-4E46-876E-AB83C5CBBEB8}"/>
                </c:ext>
              </c:extLst>
            </c:dLbl>
            <c:dLbl>
              <c:idx val="27"/>
              <c:layout>
                <c:manualLayout>
                  <c:x val="-0.12464589235127478"/>
                  <c:y val="3.7771488147559817E-2"/>
                </c:manualLayout>
              </c:layout>
              <c:tx>
                <c:rich>
                  <a:bodyPr/>
                  <a:lstStyle/>
                  <a:p>
                    <a:fld id="{CAD587A0-4AAF-4CB1-B373-8660984337DB}" type="SERIESNAME">
                      <a:rPr lang="en-US"/>
                      <a:pPr/>
                      <a:t>[SERIES NAME]</a:t>
                    </a:fld>
                    <a:r>
                      <a:rPr lang="en-US" baseline="0"/>
                      <a:t>Unclassified</a:t>
                    </a:r>
                  </a:p>
                  <a:p>
                    <a:fld id="{FEA67DC9-9ACD-45FD-8829-DE81E47D57ED}" type="VALUE">
                      <a:rPr lang="en-US" baseline="0"/>
                      <a:pPr/>
                      <a:t>[VALUE]</a:t>
                    </a:fld>
                    <a:endParaRPr lang="en-US"/>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7-B137-4E46-876E-AB83C5CBBEB8}"/>
                </c:ext>
              </c:extLst>
            </c:dLbl>
            <c:dLbl>
              <c:idx val="30"/>
              <c:layout>
                <c:manualLayout>
                  <c:x val="-7.4028041112424711E-2"/>
                  <c:y val="-1.6137168473309652E-2"/>
                </c:manualLayout>
              </c:layout>
              <c:tx>
                <c:rich>
                  <a:bodyPr/>
                  <a:lstStyle/>
                  <a:p>
                    <a:r>
                      <a:rPr lang="en-US" baseline="0"/>
                      <a:t>Statutory Expenditures</a:t>
                    </a:r>
                  </a:p>
                  <a:p>
                    <a:r>
                      <a:rPr lang="en-US" baseline="0"/>
                      <a:t> </a:t>
                    </a:r>
                    <a:fld id="{E3AA50E4-C1B6-4562-9CB5-45D5FA838E68}"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D-B137-4E46-876E-AB83C5CBBEB8}"/>
                </c:ext>
              </c:extLst>
            </c:dLbl>
            <c:dLbl>
              <c:idx val="32"/>
              <c:layout>
                <c:manualLayout>
                  <c:x val="-7.4003603657191594E-2"/>
                  <c:y val="-4.6065262775364262E-2"/>
                </c:manualLayout>
              </c:layout>
              <c:tx>
                <c:rich>
                  <a:bodyPr/>
                  <a:lstStyle/>
                  <a:p>
                    <a:r>
                      <a:rPr lang="en-US" baseline="0"/>
                      <a:t>Capital Improvements</a:t>
                    </a:r>
                  </a:p>
                  <a:p>
                    <a:r>
                      <a:rPr lang="en-US" baseline="0"/>
                      <a:t> </a:t>
                    </a:r>
                    <a:fld id="{075EAF12-BF6E-4797-93FF-885E923A5EE6}"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41-B137-4E46-876E-AB83C5CBBEB8}"/>
                </c:ext>
              </c:extLst>
            </c:dLbl>
            <c:dLbl>
              <c:idx val="35"/>
              <c:layout>
                <c:manualLayout>
                  <c:x val="-3.3994334277620421E-2"/>
                  <c:y val="-3.6308629064946425E-2"/>
                </c:manualLayout>
              </c:layout>
              <c:tx>
                <c:rich>
                  <a:bodyPr/>
                  <a:lstStyle/>
                  <a:p>
                    <a:r>
                      <a:rPr lang="en-US" baseline="0"/>
                      <a:t>Debt Service</a:t>
                    </a:r>
                  </a:p>
                  <a:p>
                    <a:r>
                      <a:rPr lang="en-US" baseline="0"/>
                      <a:t> </a:t>
                    </a:r>
                    <a:fld id="{2E496176-9B56-430D-9BCB-5B14994E3462}"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47-B137-4E46-876E-AB83C5CBBEB8}"/>
                </c:ext>
              </c:extLst>
            </c:dLbl>
            <c:dLbl>
              <c:idx val="37"/>
              <c:layout>
                <c:manualLayout>
                  <c:x val="-2.3921938936103244E-2"/>
                  <c:y val="-4.236006724243746E-2"/>
                </c:manualLayout>
              </c:layout>
              <c:tx>
                <c:rich>
                  <a:bodyPr/>
                  <a:lstStyle/>
                  <a:p>
                    <a:r>
                      <a:rPr lang="en-US" baseline="0"/>
                      <a:t> Reserve for Uncollected Taxes</a:t>
                    </a:r>
                  </a:p>
                  <a:p>
                    <a:r>
                      <a:rPr lang="en-US" baseline="0"/>
                      <a:t> </a:t>
                    </a:r>
                    <a:fld id="{D21EA594-ADE5-4D5B-B603-D82206A62F16}" type="VALUE">
                      <a:rPr lang="en-US" baseline="0"/>
                      <a:pPr/>
                      <a:t>[VALUE]</a:t>
                    </a:fld>
                    <a:endParaRPr lang="en-US" baseline="0"/>
                  </a:p>
                </c:rich>
              </c:tx>
              <c:dLblPos val="bestFit"/>
              <c:showLegendKey val="0"/>
              <c:showVal val="1"/>
              <c:showCatName val="1"/>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4B-B137-4E46-876E-AB83C5CBBEB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1"/>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numRef>
              <c:f>Sheet1!$H$21:$H$109</c:f>
              <c:numCache>
                <c:formatCode>General</c:formatCode>
                <c:ptCount val="38"/>
                <c:pt idx="0" formatCode="_(* #,##0.00_);_(* \(#,##0.00\);_(* &quot;-&quot;??_);_(@_)">
                  <c:v>445175</c:v>
                </c:pt>
                <c:pt idx="3" formatCode="_(* #,##0.00_);_(* \(#,##0.00\);_(* &quot;-&quot;??_);_(@_)">
                  <c:v>94196</c:v>
                </c:pt>
                <c:pt idx="6" formatCode="_(* #,##0.00_);_(* \(#,##0.00\);_(* &quot;-&quot;??_);_(@_)">
                  <c:v>858850</c:v>
                </c:pt>
                <c:pt idx="9" formatCode="_(* #,##0.00_);_(* \(#,##0.00\);_(* &quot;-&quot;??_);_(@_)">
                  <c:v>7000</c:v>
                </c:pt>
                <c:pt idx="12" formatCode="_(* #,##0.00_);_(* \(#,##0.00\);_(* &quot;-&quot;??_);_(@_)">
                  <c:v>260192</c:v>
                </c:pt>
                <c:pt idx="15" formatCode="_(* #,##0.00_);_(* \(#,##0.00\);_(* &quot;-&quot;??_);_(@_)">
                  <c:v>34900</c:v>
                </c:pt>
                <c:pt idx="18" formatCode="_(* #,##0.00_);_(* \(#,##0.00\);_(* &quot;-&quot;??_);_(@_)">
                  <c:v>15965</c:v>
                </c:pt>
                <c:pt idx="21" formatCode="_(* #,##0.00_);_(* \(#,##0.00\);_(* &quot;-&quot;??_);_(@_)">
                  <c:v>135110</c:v>
                </c:pt>
                <c:pt idx="24" formatCode="_(* #,##0.00_);_(* \(#,##0.00\);_(* &quot;-&quot;??_);_(@_)">
                  <c:v>26100</c:v>
                </c:pt>
                <c:pt idx="27" formatCode="_(* #,##0.00_);_(* \(#,##0.00\);_(* &quot;-&quot;??_);_(@_)">
                  <c:v>93603.96</c:v>
                </c:pt>
                <c:pt idx="30" formatCode="_(* #,##0.00_);_(* \(#,##0.00\);_(* &quot;-&quot;??_);_(@_)">
                  <c:v>204534</c:v>
                </c:pt>
                <c:pt idx="32" formatCode="_(* #,##0.00_);_(* \(#,##0.00\);_(* &quot;-&quot;??_);_(@_)">
                  <c:v>681482.53</c:v>
                </c:pt>
                <c:pt idx="35" formatCode="_(* #,##0.00_);_(* \(#,##0.00\);_(* &quot;-&quot;??_);_(@_)">
                  <c:v>109800</c:v>
                </c:pt>
                <c:pt idx="37" formatCode="_(* #,##0.00_);_(* \(#,##0.00\);_(* &quot;-&quot;??_);_(@_)">
                  <c:v>566300</c:v>
                </c:pt>
              </c:numCache>
            </c:numRef>
          </c:cat>
          <c:val>
            <c:numRef>
              <c:f>Sheet1!$I$21:$I$109</c:f>
              <c:numCache>
                <c:formatCode>General</c:formatCode>
                <c:ptCount val="38"/>
                <c:pt idx="0" formatCode="0.00%">
                  <c:v>0.12599737639597938</c:v>
                </c:pt>
                <c:pt idx="3" formatCode="0.00%">
                  <c:v>2.6660187267918627E-2</c:v>
                </c:pt>
                <c:pt idx="6" formatCode="0.00%">
                  <c:v>0.24307934344400942</c:v>
                </c:pt>
                <c:pt idx="9" formatCode="0.00%">
                  <c:v>1.9812020773220772E-3</c:v>
                </c:pt>
                <c:pt idx="12" formatCode="0.00%">
                  <c:v>7.3641847271797983E-2</c:v>
                </c:pt>
                <c:pt idx="15" formatCode="0.00%">
                  <c:v>9.8777074997914993E-3</c:v>
                </c:pt>
                <c:pt idx="18" formatCode="0.00%">
                  <c:v>4.5185558806352805E-3</c:v>
                </c:pt>
                <c:pt idx="21" formatCode="0.00%">
                  <c:v>3.8240030380997977E-2</c:v>
                </c:pt>
                <c:pt idx="24" formatCode="0.00%">
                  <c:v>7.3870534597294596E-3</c:v>
                </c:pt>
                <c:pt idx="27" formatCode="0.00%">
                  <c:v>2.6492622856796089E-2</c:v>
                </c:pt>
                <c:pt idx="30" formatCode="0.00%">
                  <c:v>5.788902652614196E-2</c:v>
                </c:pt>
                <c:pt idx="32" formatCode="0.00%">
                  <c:v>0.19287922915638642</c:v>
                </c:pt>
                <c:pt idx="35" formatCode="0.00%">
                  <c:v>3.1076569727137723E-2</c:v>
                </c:pt>
                <c:pt idx="37" formatCode="0.00%">
                  <c:v>0.16027924805535604</c:v>
                </c:pt>
              </c:numCache>
            </c:numRef>
          </c:val>
          <c:extLst>
            <c:ext xmlns:c16="http://schemas.microsoft.com/office/drawing/2014/chart" uri="{C3380CC4-5D6E-409C-BE32-E72D297353CC}">
              <c16:uniqueId val="{0000004C-B137-4E46-876E-AB83C5CBBEB8}"/>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0.39632</cdr:x>
      <cdr:y>0.01101</cdr:y>
    </cdr:from>
    <cdr:to>
      <cdr:x>0.57762</cdr:x>
      <cdr:y>0.07419</cdr:y>
    </cdr:to>
    <cdr:sp macro="" textlink="">
      <cdr:nvSpPr>
        <cdr:cNvPr id="2" name="TextBox 1">
          <a:extLst xmlns:a="http://schemas.openxmlformats.org/drawingml/2006/main">
            <a:ext uri="{FF2B5EF4-FFF2-40B4-BE49-F238E27FC236}">
              <a16:creationId xmlns:a16="http://schemas.microsoft.com/office/drawing/2014/main" id="{4B9B9881-1CD6-466D-91DB-737CBE6CF1FB}"/>
            </a:ext>
          </a:extLst>
        </cdr:cNvPr>
        <cdr:cNvSpPr txBox="1"/>
      </cdr:nvSpPr>
      <cdr:spPr>
        <a:xfrm xmlns:a="http://schemas.openxmlformats.org/drawingml/2006/main">
          <a:off x="3997660" y="74584"/>
          <a:ext cx="1828800" cy="42783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400" b="1" dirty="0"/>
            <a:t>2022 Analysis of Budget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2621EE-B624-4ECB-A48E-8FBF09565A9C}" type="datetimeFigureOut">
              <a:rPr lang="en-US" smtClean="0"/>
              <a:t>3/28/2022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936442-42FB-4826-B236-62B9779A68DA}" type="slidenum">
              <a:rPr lang="en-US" smtClean="0"/>
              <a:t>‹#›</a:t>
            </a:fld>
            <a:endParaRPr lang="en-US"/>
          </a:p>
        </p:txBody>
      </p:sp>
    </p:spTree>
    <p:extLst>
      <p:ext uri="{BB962C8B-B14F-4D97-AF65-F5344CB8AC3E}">
        <p14:creationId xmlns:p14="http://schemas.microsoft.com/office/powerpoint/2010/main" val="2865801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1400" y="525463"/>
            <a:ext cx="4673600" cy="2628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12E512-0B88-4049-991A-193161EADCAE}" type="slidenum">
              <a:rPr lang="en-US" smtClean="0"/>
              <a:pPr/>
              <a:t>1</a:t>
            </a:fld>
            <a:endParaRPr lang="en-US"/>
          </a:p>
        </p:txBody>
      </p:sp>
    </p:spTree>
    <p:extLst>
      <p:ext uri="{BB962C8B-B14F-4D97-AF65-F5344CB8AC3E}">
        <p14:creationId xmlns:p14="http://schemas.microsoft.com/office/powerpoint/2010/main" val="266794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A20F4-B155-4BBC-8C9C-3F982BE4CF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5C743-CBAD-4911-B349-387D399CFA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752ABD-D34A-44F0-A776-B8469C148658}"/>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5" name="Footer Placeholder 4">
            <a:extLst>
              <a:ext uri="{FF2B5EF4-FFF2-40B4-BE49-F238E27FC236}">
                <a16:creationId xmlns:a16="http://schemas.microsoft.com/office/drawing/2014/main" id="{0B635455-FB40-44F6-8686-CC38133C02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91AAD7-4E22-4E0F-8794-AEB07B12E647}"/>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1112488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E85AB-B4DD-49F4-80F8-EC2D70D6335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952819-16A3-4418-BC9A-43120F2526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50E26B-5AA8-4F67-B3C8-B4995BCB347B}"/>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5" name="Footer Placeholder 4">
            <a:extLst>
              <a:ext uri="{FF2B5EF4-FFF2-40B4-BE49-F238E27FC236}">
                <a16:creationId xmlns:a16="http://schemas.microsoft.com/office/drawing/2014/main" id="{CFA2C96F-64F6-4211-B623-DFB29F6970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6B7089-BF33-467F-81C5-9567EA3121F4}"/>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3356304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26E9FD-5BB5-4549-BEF3-000322DFA8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06D3C17-751C-45F6-8D64-0E890AC123D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98AD54-7D47-46FC-B7C4-2AF79BFC8E50}"/>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5" name="Footer Placeholder 4">
            <a:extLst>
              <a:ext uri="{FF2B5EF4-FFF2-40B4-BE49-F238E27FC236}">
                <a16:creationId xmlns:a16="http://schemas.microsoft.com/office/drawing/2014/main" id="{1FEB16AD-B03F-4F22-AC84-F29712527C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FC0313-A59D-4802-A2CF-51131935A25E}"/>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242652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1F177-5D46-4812-A941-C773BC554D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589EC2-CA15-48B1-8AA5-D8D728AF18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ADF2D3-9683-49AF-B6F2-1DEB7EF8899B}"/>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5" name="Footer Placeholder 4">
            <a:extLst>
              <a:ext uri="{FF2B5EF4-FFF2-40B4-BE49-F238E27FC236}">
                <a16:creationId xmlns:a16="http://schemas.microsoft.com/office/drawing/2014/main" id="{39E54235-9F6B-4CCD-B4E9-4BD19174E6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E08BC7-0589-4A93-8903-44DD7CCA97BA}"/>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913314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1A65C-1FD9-4E34-A9D6-B5A860256A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0AAEDF-A4AF-4950-BDF3-F33504258E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DE75D7-06A8-43B5-8E1E-73C78D8BCA0B}"/>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5" name="Footer Placeholder 4">
            <a:extLst>
              <a:ext uri="{FF2B5EF4-FFF2-40B4-BE49-F238E27FC236}">
                <a16:creationId xmlns:a16="http://schemas.microsoft.com/office/drawing/2014/main" id="{1977ECFD-4497-47B1-8246-48A24B8D7B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B27C83-0B50-4176-85C9-CCDC4BB01883}"/>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559187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F6B08-AD17-498C-B855-8D3DDDDA0F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DD2CCD-D337-4F44-9816-A7E818D96C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FE7DFA3-5A60-41ED-9F01-446D1D17B2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F707501-806C-45A5-B19A-760C5E14A7C2}"/>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6" name="Footer Placeholder 5">
            <a:extLst>
              <a:ext uri="{FF2B5EF4-FFF2-40B4-BE49-F238E27FC236}">
                <a16:creationId xmlns:a16="http://schemas.microsoft.com/office/drawing/2014/main" id="{3CDBDD74-65D2-4CCC-AD05-452863AB14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DC426-5257-45C4-A66A-E8A4CF3165F5}"/>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1213504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89463-0098-4E91-B792-76F3478491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37E389B-3EDF-4BD2-89BB-038FFF0E05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7B68AA-0CCC-4484-814B-F2C380EF86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119EFE-3A76-4DE3-90BA-048679C549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5E3B33-E31B-47AC-AB92-A11063AF83E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64C85A-ADA8-415A-9CA9-A392019BC55E}"/>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8" name="Footer Placeholder 7">
            <a:extLst>
              <a:ext uri="{FF2B5EF4-FFF2-40B4-BE49-F238E27FC236}">
                <a16:creationId xmlns:a16="http://schemas.microsoft.com/office/drawing/2014/main" id="{64A2F34A-52F3-434D-B8DE-D446510B5C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FDBEFB7-9A8E-4496-A650-25A5D44AD393}"/>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1989971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5862-FA15-490D-8977-B0A110C0F9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7DF1C66-EF90-4E82-B6C6-D6AB38C37FBD}"/>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4" name="Footer Placeholder 3">
            <a:extLst>
              <a:ext uri="{FF2B5EF4-FFF2-40B4-BE49-F238E27FC236}">
                <a16:creationId xmlns:a16="http://schemas.microsoft.com/office/drawing/2014/main" id="{0F1DECAC-EE69-4394-8D4F-995500EA16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85F55A-6BD8-4AB9-AA04-1AA6CBF310B5}"/>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74308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FC2364-FAA9-4079-947E-8460B456B8F8}"/>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3" name="Footer Placeholder 2">
            <a:extLst>
              <a:ext uri="{FF2B5EF4-FFF2-40B4-BE49-F238E27FC236}">
                <a16:creationId xmlns:a16="http://schemas.microsoft.com/office/drawing/2014/main" id="{662854C9-C483-48B7-874B-024023F845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831073B-0F2F-45E8-A018-FFC89F4399EA}"/>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294175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E7B60-75A6-4E56-A2C6-3FAC152CD1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94CFC29-4B24-458B-BDF6-4053C19C01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275AB5-E043-45CF-8658-841B4CD50C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67F66E-D1D6-47AF-8916-D067680F763A}"/>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6" name="Footer Placeholder 5">
            <a:extLst>
              <a:ext uri="{FF2B5EF4-FFF2-40B4-BE49-F238E27FC236}">
                <a16:creationId xmlns:a16="http://schemas.microsoft.com/office/drawing/2014/main" id="{6F77A66B-9D94-47BE-8C1D-61231DB1AE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7421A1-7F0E-4C5F-BF05-36ED811FCEBE}"/>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4150713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843E8-B9CF-476D-8C8B-1DFF6B46B3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1AC241-A4AF-4C48-905F-3C29BB359E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F7D198-97E4-4AAA-8E64-7AB3D2170A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98081B-660E-49E1-83E7-9C37A6884E64}"/>
              </a:ext>
            </a:extLst>
          </p:cNvPr>
          <p:cNvSpPr>
            <a:spLocks noGrp="1"/>
          </p:cNvSpPr>
          <p:nvPr>
            <p:ph type="dt" sz="half" idx="10"/>
          </p:nvPr>
        </p:nvSpPr>
        <p:spPr/>
        <p:txBody>
          <a:bodyPr/>
          <a:lstStyle/>
          <a:p>
            <a:fld id="{38E8306D-762B-4E68-89DE-C9A0C8AD1C60}" type="datetimeFigureOut">
              <a:rPr lang="en-US" smtClean="0"/>
              <a:t>3/28/2022</a:t>
            </a:fld>
            <a:endParaRPr lang="en-US"/>
          </a:p>
        </p:txBody>
      </p:sp>
      <p:sp>
        <p:nvSpPr>
          <p:cNvPr id="6" name="Footer Placeholder 5">
            <a:extLst>
              <a:ext uri="{FF2B5EF4-FFF2-40B4-BE49-F238E27FC236}">
                <a16:creationId xmlns:a16="http://schemas.microsoft.com/office/drawing/2014/main" id="{299464E0-99D7-49C4-98FE-EDB1F689FA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568EF4-CDCA-4F0F-90FC-E01E45C79ED4}"/>
              </a:ext>
            </a:extLst>
          </p:cNvPr>
          <p:cNvSpPr>
            <a:spLocks noGrp="1"/>
          </p:cNvSpPr>
          <p:nvPr>
            <p:ph type="sldNum" sz="quarter" idx="12"/>
          </p:nvPr>
        </p:nvSpPr>
        <p:spPr/>
        <p:txBody>
          <a:bodyPr/>
          <a:lstStyle/>
          <a:p>
            <a:fld id="{6E9CD38B-BF36-41A8-AF0D-F920F3C0525F}" type="slidenum">
              <a:rPr lang="en-US" smtClean="0"/>
              <a:t>‹#›</a:t>
            </a:fld>
            <a:endParaRPr lang="en-US"/>
          </a:p>
        </p:txBody>
      </p:sp>
    </p:spTree>
    <p:extLst>
      <p:ext uri="{BB962C8B-B14F-4D97-AF65-F5344CB8AC3E}">
        <p14:creationId xmlns:p14="http://schemas.microsoft.com/office/powerpoint/2010/main" val="255620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773BC9-EC0E-4320-BF7C-BEB22BD088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C1DF50-101B-4A95-A098-2EEF4D0680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094413-A6A1-4F2F-8F2C-7EC9D32180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E8306D-762B-4E68-89DE-C9A0C8AD1C60}" type="datetimeFigureOut">
              <a:rPr lang="en-US" smtClean="0"/>
              <a:t>3/28/2022</a:t>
            </a:fld>
            <a:endParaRPr lang="en-US"/>
          </a:p>
        </p:txBody>
      </p:sp>
      <p:sp>
        <p:nvSpPr>
          <p:cNvPr id="5" name="Footer Placeholder 4">
            <a:extLst>
              <a:ext uri="{FF2B5EF4-FFF2-40B4-BE49-F238E27FC236}">
                <a16:creationId xmlns:a16="http://schemas.microsoft.com/office/drawing/2014/main" id="{94798640-F411-49B2-A190-CE95BFCF3F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5074555-3339-453B-B8D7-06CFED3E56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9CD38B-BF36-41A8-AF0D-F920F3C0525F}" type="slidenum">
              <a:rPr lang="en-US" smtClean="0"/>
              <a:t>‹#›</a:t>
            </a:fld>
            <a:endParaRPr lang="en-US"/>
          </a:p>
        </p:txBody>
      </p:sp>
    </p:spTree>
    <p:extLst>
      <p:ext uri="{BB962C8B-B14F-4D97-AF65-F5344CB8AC3E}">
        <p14:creationId xmlns:p14="http://schemas.microsoft.com/office/powerpoint/2010/main" val="3952923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24100" y="5311588"/>
            <a:ext cx="7543800" cy="1470025"/>
          </a:xfrm>
        </p:spPr>
        <p:txBody>
          <a:bodyPr>
            <a:normAutofit fontScale="90000"/>
          </a:bodyPr>
          <a:lstStyle/>
          <a:p>
            <a:r>
              <a:rPr lang="en-US" dirty="0"/>
              <a:t>2022</a:t>
            </a:r>
            <a:br>
              <a:rPr lang="en-US" dirty="0"/>
            </a:br>
            <a:r>
              <a:rPr lang="en-US" dirty="0"/>
              <a:t>BUDGET PRESENTATION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2936" y="403412"/>
            <a:ext cx="4666129" cy="4690334"/>
          </a:xfrm>
          <a:prstGeom prst="rect">
            <a:avLst/>
          </a:prstGeom>
        </p:spPr>
      </p:pic>
    </p:spTree>
    <p:extLst>
      <p:ext uri="{BB962C8B-B14F-4D97-AF65-F5344CB8AC3E}">
        <p14:creationId xmlns:p14="http://schemas.microsoft.com/office/powerpoint/2010/main" val="395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85EB7A-2B41-4F84-84FD-8B4D54626AD6}"/>
              </a:ext>
            </a:extLst>
          </p:cNvPr>
          <p:cNvSpPr txBox="1"/>
          <p:nvPr/>
        </p:nvSpPr>
        <p:spPr>
          <a:xfrm>
            <a:off x="3048699" y="96284"/>
            <a:ext cx="6094602" cy="646331"/>
          </a:xfrm>
          <a:prstGeom prst="rect">
            <a:avLst/>
          </a:prstGeom>
          <a:noFill/>
        </p:spPr>
        <p:txBody>
          <a:bodyPr wrap="square">
            <a:spAutoFit/>
          </a:bodyPr>
          <a:lstStyle/>
          <a:p>
            <a:pPr algn="ctr"/>
            <a:r>
              <a:rPr lang="en-US" dirty="0"/>
              <a:t>EXPLANATORY STATEMENT</a:t>
            </a:r>
          </a:p>
          <a:p>
            <a:pPr algn="ctr"/>
            <a:r>
              <a:rPr lang="en-US" dirty="0"/>
              <a:t>BUDGET MESSAGE</a:t>
            </a:r>
          </a:p>
        </p:txBody>
      </p:sp>
      <p:sp>
        <p:nvSpPr>
          <p:cNvPr id="4" name="Rectangle 3">
            <a:extLst>
              <a:ext uri="{FF2B5EF4-FFF2-40B4-BE49-F238E27FC236}">
                <a16:creationId xmlns:a16="http://schemas.microsoft.com/office/drawing/2014/main" id="{18B330D2-CE4A-4A36-B36F-F118FC0708EB}"/>
              </a:ext>
            </a:extLst>
          </p:cNvPr>
          <p:cNvSpPr/>
          <p:nvPr/>
        </p:nvSpPr>
        <p:spPr>
          <a:xfrm>
            <a:off x="1645361" y="826730"/>
            <a:ext cx="9067800" cy="2031325"/>
          </a:xfrm>
          <a:prstGeom prst="rect">
            <a:avLst/>
          </a:prstGeom>
        </p:spPr>
        <p:txBody>
          <a:bodyPr wrap="square">
            <a:spAutoFit/>
          </a:bodyPr>
          <a:lstStyle/>
          <a:p>
            <a:r>
              <a:rPr lang="en-US" sz="1800" dirty="0">
                <a:solidFill>
                  <a:srgbClr val="000000"/>
                </a:solidFill>
                <a:latin typeface="Calibri" panose="020F0502020204030204" pitchFamily="34" charset="0"/>
              </a:rPr>
              <a:t>The following budget is presented for your review as required by the statutes of the State of New Jersey. Prior to the actual budget, we have included an analysis of the proposed tax levy as compared to the actual tax levy for the year 2022.</a:t>
            </a:r>
          </a:p>
          <a:p>
            <a:endParaRPr lang="en-US" sz="1800" dirty="0">
              <a:solidFill>
                <a:srgbClr val="000000"/>
              </a:solidFill>
              <a:latin typeface="Calibri" panose="020F0502020204030204" pitchFamily="34" charset="0"/>
            </a:endParaRPr>
          </a:p>
          <a:p>
            <a:r>
              <a:rPr lang="en-US" sz="1800" dirty="0">
                <a:solidFill>
                  <a:srgbClr val="000000"/>
                </a:solidFill>
                <a:latin typeface="Calibri" panose="020F0502020204030204" pitchFamily="34" charset="0"/>
              </a:rPr>
              <a:t>The figures represented in this presentation are the portion of the tax rate for the municipal portion only, which amount to approximately 14.74% of the tax levy or $1,320.90 on the average assessed property.</a:t>
            </a:r>
          </a:p>
        </p:txBody>
      </p:sp>
      <p:graphicFrame>
        <p:nvGraphicFramePr>
          <p:cNvPr id="7" name="Chart 6">
            <a:extLst>
              <a:ext uri="{FF2B5EF4-FFF2-40B4-BE49-F238E27FC236}">
                <a16:creationId xmlns:a16="http://schemas.microsoft.com/office/drawing/2014/main" id="{00000000-0008-0000-0000-000007000000}"/>
              </a:ext>
            </a:extLst>
          </p:cNvPr>
          <p:cNvGraphicFramePr>
            <a:graphicFrameLocks/>
          </p:cNvGraphicFramePr>
          <p:nvPr>
            <p:extLst>
              <p:ext uri="{D42A27DB-BD31-4B8C-83A1-F6EECF244321}">
                <p14:modId xmlns:p14="http://schemas.microsoft.com/office/powerpoint/2010/main" val="2560960091"/>
              </p:ext>
            </p:extLst>
          </p:nvPr>
        </p:nvGraphicFramePr>
        <p:xfrm>
          <a:off x="2709644" y="2858055"/>
          <a:ext cx="6937695" cy="39036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00000000-0008-0000-0000-000007000000}"/>
              </a:ext>
            </a:extLst>
          </p:cNvPr>
          <p:cNvGraphicFramePr>
            <a:graphicFrameLocks/>
          </p:cNvGraphicFramePr>
          <p:nvPr>
            <p:extLst>
              <p:ext uri="{D42A27DB-BD31-4B8C-83A1-F6EECF244321}">
                <p14:modId xmlns:p14="http://schemas.microsoft.com/office/powerpoint/2010/main" val="4042858248"/>
              </p:ext>
            </p:extLst>
          </p:nvPr>
        </p:nvGraphicFramePr>
        <p:xfrm>
          <a:off x="2130804" y="2858055"/>
          <a:ext cx="7805780" cy="39999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4527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6DE276B9-4A82-4BDA-8149-E27A241B55AC}"/>
              </a:ext>
            </a:extLst>
          </p:cNvPr>
          <p:cNvGraphicFramePr>
            <a:graphicFrameLocks/>
          </p:cNvGraphicFramePr>
          <p:nvPr>
            <p:extLst>
              <p:ext uri="{D42A27DB-BD31-4B8C-83A1-F6EECF244321}">
                <p14:modId xmlns:p14="http://schemas.microsoft.com/office/powerpoint/2010/main" val="513899037"/>
              </p:ext>
            </p:extLst>
          </p:nvPr>
        </p:nvGraphicFramePr>
        <p:xfrm>
          <a:off x="1052512" y="42862"/>
          <a:ext cx="10086975" cy="67722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55847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B8F790-61A5-489C-ADB1-C168638336F4}"/>
              </a:ext>
            </a:extLst>
          </p:cNvPr>
          <p:cNvSpPr txBox="1"/>
          <p:nvPr/>
        </p:nvSpPr>
        <p:spPr>
          <a:xfrm>
            <a:off x="2562661" y="171821"/>
            <a:ext cx="7066678" cy="369332"/>
          </a:xfrm>
          <a:prstGeom prst="rect">
            <a:avLst/>
          </a:prstGeom>
          <a:noFill/>
        </p:spPr>
        <p:txBody>
          <a:bodyPr wrap="none" rtlCol="0">
            <a:spAutoFit/>
          </a:bodyPr>
          <a:lstStyle/>
          <a:p>
            <a:r>
              <a:rPr lang="en-US" dirty="0"/>
              <a:t>COMPARISON SUMMARY OF REVENUES AND EXPENDITURES 2016 - 2022 </a:t>
            </a:r>
          </a:p>
        </p:txBody>
      </p:sp>
      <p:graphicFrame>
        <p:nvGraphicFramePr>
          <p:cNvPr id="5" name="Table 4">
            <a:extLst>
              <a:ext uri="{FF2B5EF4-FFF2-40B4-BE49-F238E27FC236}">
                <a16:creationId xmlns:a16="http://schemas.microsoft.com/office/drawing/2014/main" id="{2FC4C7C5-4C6D-4E22-8807-49908478BDCD}"/>
              </a:ext>
            </a:extLst>
          </p:cNvPr>
          <p:cNvGraphicFramePr>
            <a:graphicFrameLocks noGrp="1"/>
          </p:cNvGraphicFramePr>
          <p:nvPr>
            <p:extLst>
              <p:ext uri="{D42A27DB-BD31-4B8C-83A1-F6EECF244321}">
                <p14:modId xmlns:p14="http://schemas.microsoft.com/office/powerpoint/2010/main" val="3997253567"/>
              </p:ext>
            </p:extLst>
          </p:nvPr>
        </p:nvGraphicFramePr>
        <p:xfrm>
          <a:off x="1994395" y="1066688"/>
          <a:ext cx="8424733" cy="4724624"/>
        </p:xfrm>
        <a:graphic>
          <a:graphicData uri="http://schemas.openxmlformats.org/drawingml/2006/table">
            <a:tbl>
              <a:tblPr>
                <a:tableStyleId>{5C22544A-7EE6-4342-B048-85BDC9FD1C3A}</a:tableStyleId>
              </a:tblPr>
              <a:tblGrid>
                <a:gridCol w="606944">
                  <a:extLst>
                    <a:ext uri="{9D8B030D-6E8A-4147-A177-3AD203B41FA5}">
                      <a16:colId xmlns:a16="http://schemas.microsoft.com/office/drawing/2014/main" val="3794474762"/>
                    </a:ext>
                  </a:extLst>
                </a:gridCol>
                <a:gridCol w="579766">
                  <a:extLst>
                    <a:ext uri="{9D8B030D-6E8A-4147-A177-3AD203B41FA5}">
                      <a16:colId xmlns:a16="http://schemas.microsoft.com/office/drawing/2014/main" val="3131692195"/>
                    </a:ext>
                  </a:extLst>
                </a:gridCol>
                <a:gridCol w="785100">
                  <a:extLst>
                    <a:ext uri="{9D8B030D-6E8A-4147-A177-3AD203B41FA5}">
                      <a16:colId xmlns:a16="http://schemas.microsoft.com/office/drawing/2014/main" val="2718269542"/>
                    </a:ext>
                  </a:extLst>
                </a:gridCol>
                <a:gridCol w="969298">
                  <a:extLst>
                    <a:ext uri="{9D8B030D-6E8A-4147-A177-3AD203B41FA5}">
                      <a16:colId xmlns:a16="http://schemas.microsoft.com/office/drawing/2014/main" val="3762406406"/>
                    </a:ext>
                  </a:extLst>
                </a:gridCol>
                <a:gridCol w="253648">
                  <a:extLst>
                    <a:ext uri="{9D8B030D-6E8A-4147-A177-3AD203B41FA5}">
                      <a16:colId xmlns:a16="http://schemas.microsoft.com/office/drawing/2014/main" val="3414872606"/>
                    </a:ext>
                  </a:extLst>
                </a:gridCol>
                <a:gridCol w="664316">
                  <a:extLst>
                    <a:ext uri="{9D8B030D-6E8A-4147-A177-3AD203B41FA5}">
                      <a16:colId xmlns:a16="http://schemas.microsoft.com/office/drawing/2014/main" val="2745762502"/>
                    </a:ext>
                  </a:extLst>
                </a:gridCol>
                <a:gridCol w="664316">
                  <a:extLst>
                    <a:ext uri="{9D8B030D-6E8A-4147-A177-3AD203B41FA5}">
                      <a16:colId xmlns:a16="http://schemas.microsoft.com/office/drawing/2014/main" val="3598777465"/>
                    </a:ext>
                  </a:extLst>
                </a:gridCol>
                <a:gridCol w="760943">
                  <a:extLst>
                    <a:ext uri="{9D8B030D-6E8A-4147-A177-3AD203B41FA5}">
                      <a16:colId xmlns:a16="http://schemas.microsoft.com/office/drawing/2014/main" val="1496149710"/>
                    </a:ext>
                  </a:extLst>
                </a:gridCol>
                <a:gridCol w="640159">
                  <a:extLst>
                    <a:ext uri="{9D8B030D-6E8A-4147-A177-3AD203B41FA5}">
                      <a16:colId xmlns:a16="http://schemas.microsoft.com/office/drawing/2014/main" val="1382580411"/>
                    </a:ext>
                  </a:extLst>
                </a:gridCol>
                <a:gridCol w="640159">
                  <a:extLst>
                    <a:ext uri="{9D8B030D-6E8A-4147-A177-3AD203B41FA5}">
                      <a16:colId xmlns:a16="http://schemas.microsoft.com/office/drawing/2014/main" val="3490847124"/>
                    </a:ext>
                  </a:extLst>
                </a:gridCol>
                <a:gridCol w="640159">
                  <a:extLst>
                    <a:ext uri="{9D8B030D-6E8A-4147-A177-3AD203B41FA5}">
                      <a16:colId xmlns:a16="http://schemas.microsoft.com/office/drawing/2014/main" val="3330521781"/>
                    </a:ext>
                  </a:extLst>
                </a:gridCol>
                <a:gridCol w="640159">
                  <a:extLst>
                    <a:ext uri="{9D8B030D-6E8A-4147-A177-3AD203B41FA5}">
                      <a16:colId xmlns:a16="http://schemas.microsoft.com/office/drawing/2014/main" val="3203849227"/>
                    </a:ext>
                  </a:extLst>
                </a:gridCol>
                <a:gridCol w="579766">
                  <a:extLst>
                    <a:ext uri="{9D8B030D-6E8A-4147-A177-3AD203B41FA5}">
                      <a16:colId xmlns:a16="http://schemas.microsoft.com/office/drawing/2014/main" val="3305463956"/>
                    </a:ext>
                  </a:extLst>
                </a:gridCol>
              </a:tblGrid>
              <a:tr h="156262">
                <a:tc gridSpan="4">
                  <a:txBody>
                    <a:bodyPr/>
                    <a:lstStyle/>
                    <a:p>
                      <a:pPr algn="ctr" rtl="0" fontAlgn="b"/>
                      <a:r>
                        <a:rPr lang="en-US" sz="800" u="none" strike="noStrike" dirty="0">
                          <a:effectLst/>
                        </a:rPr>
                        <a:t>SUMMARY OF REVENUES</a:t>
                      </a:r>
                      <a:endParaRPr lang="en-US" sz="800" b="1" i="0" u="none" strike="noStrike" dirty="0">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2022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2021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2020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2019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2018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2017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rtl="0" fontAlgn="b"/>
                      <a:r>
                        <a:rPr lang="en-US" sz="800" u="sng" strike="noStrike">
                          <a:effectLst/>
                        </a:rPr>
                        <a:t>2016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2219109258"/>
                  </a:ext>
                </a:extLst>
              </a:tr>
              <a:tr h="193029">
                <a:tc>
                  <a:txBody>
                    <a:bodyPr/>
                    <a:lstStyle/>
                    <a:p>
                      <a:pPr algn="r" rtl="0" fontAlgn="b"/>
                      <a:r>
                        <a:rPr lang="en-US" sz="800" u="none" strike="noStrike">
                          <a:effectLst/>
                        </a:rPr>
                        <a:t>1</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Surplus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541,600.00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421,500.00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510,950.00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652,500.00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624,430.00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572,300.00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584,000.00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518891010"/>
                  </a:ext>
                </a:extLst>
              </a:tr>
              <a:tr h="156262">
                <a:tc>
                  <a:txBody>
                    <a:bodyPr/>
                    <a:lstStyle/>
                    <a:p>
                      <a:pPr algn="r" rtl="0" fontAlgn="b"/>
                      <a:r>
                        <a:rPr lang="en-US" sz="800" u="none" strike="noStrike">
                          <a:effectLst/>
                        </a:rPr>
                        <a:t>2</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Total Miscellaneous Revenue</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780,531.49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614,113.95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570,859.12</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569,868.39</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589,727.58</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571,610.36</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532,269.34</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2982897158"/>
                  </a:ext>
                </a:extLst>
              </a:tr>
              <a:tr h="156262">
                <a:tc>
                  <a:txBody>
                    <a:bodyPr/>
                    <a:lstStyle/>
                    <a:p>
                      <a:pPr algn="r" rtl="0" fontAlgn="b"/>
                      <a:r>
                        <a:rPr lang="en-US" sz="800" u="none" strike="noStrike">
                          <a:effectLst/>
                        </a:rPr>
                        <a:t>3</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Receipts from Delinquent Taxes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309,577.00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375,374.56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355,966.05</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355,977.00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350,901.00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355,638.00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393,726.50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831818945"/>
                  </a:ext>
                </a:extLst>
              </a:tr>
              <a:tr h="156262">
                <a:tc>
                  <a:txBody>
                    <a:bodyPr/>
                    <a:lstStyle/>
                    <a:p>
                      <a:pPr algn="r" rtl="0" fontAlgn="b"/>
                      <a:r>
                        <a:rPr lang="en-US" sz="800" u="none" strike="noStrike">
                          <a:effectLst/>
                        </a:rPr>
                        <a:t>4</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Local Tax for Municipal Purposes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sng" strike="noStrike">
                          <a:effectLst/>
                        </a:rPr>
                        <a:t>2,038,200.00 </a:t>
                      </a:r>
                      <a:endParaRPr lang="en-US" sz="800" b="0" i="0" u="sng"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sng" strike="noStrike">
                          <a:effectLst/>
                        </a:rPr>
                        <a:t>2,038,200.00 </a:t>
                      </a:r>
                      <a:endParaRPr lang="en-US" sz="800" b="0" i="0" u="sng"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1,919,900.00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1,816,150.00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1,630,570.00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1,446,531.00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1,406,000.00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039465658"/>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       Total General Revenues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3,669,908.49 </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3,449,188.51 </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3,357,675.17</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3,394,495.39</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3,195,628.58</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2,946,079.36</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2,915,995.84</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2798836498"/>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507227985"/>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1478423377"/>
                  </a:ext>
                </a:extLst>
              </a:tr>
              <a:tr h="156262">
                <a:tc gridSpan="4">
                  <a:txBody>
                    <a:bodyPr/>
                    <a:lstStyle/>
                    <a:p>
                      <a:pPr algn="r" rtl="0" fontAlgn="b"/>
                      <a:r>
                        <a:rPr lang="en-US" sz="800" u="none" strike="noStrike">
                          <a:effectLst/>
                        </a:rPr>
                        <a:t>SUMMARY OF APPROPRIATIONS</a:t>
                      </a:r>
                      <a:endParaRPr lang="en-US" sz="800" b="1"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2022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2021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2020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sng" strike="noStrike">
                          <a:effectLst/>
                        </a:rPr>
                        <a:t>2019 Budget </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sng" strike="noStrike">
                          <a:effectLst/>
                        </a:rPr>
                        <a:t>2018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2017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ctr" fontAlgn="b"/>
                      <a:r>
                        <a:rPr lang="en-US" sz="800" u="sng" strike="noStrike">
                          <a:effectLst/>
                        </a:rPr>
                        <a:t>2016 Budget</a:t>
                      </a:r>
                      <a:endParaRPr lang="en-US" sz="800" b="1" i="0" u="sng"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653927909"/>
                  </a:ext>
                </a:extLst>
              </a:tr>
              <a:tr h="156262">
                <a:tc>
                  <a:txBody>
                    <a:bodyPr/>
                    <a:lstStyle/>
                    <a:p>
                      <a:pPr algn="r" rtl="0" fontAlgn="b"/>
                      <a:r>
                        <a:rPr lang="en-US" sz="800" u="none" strike="noStrike">
                          <a:effectLst/>
                        </a:rPr>
                        <a:t>1</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Operating Expenses:        Salaries &amp; Wages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1,049,521.00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1,001,780.00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973,545.00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959,347.00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951,949.00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928,294.00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927,413.50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761642670"/>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gridSpan="2">
                  <a:txBody>
                    <a:bodyPr/>
                    <a:lstStyle/>
                    <a:p>
                      <a:pPr algn="r" rtl="0" fontAlgn="b"/>
                      <a:r>
                        <a:rPr lang="en-US" sz="800" u="none" strike="noStrike">
                          <a:effectLst/>
                        </a:rPr>
                        <a:t>                        Other Expenses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1,062,370.96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1,094,124.95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1,178,478.00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1,203,574.00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1,142,504.00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1,124,814.00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1,098,204.00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763097069"/>
                  </a:ext>
                </a:extLst>
              </a:tr>
              <a:tr h="165453">
                <a:tc>
                  <a:txBody>
                    <a:bodyPr/>
                    <a:lstStyle/>
                    <a:p>
                      <a:pPr algn="r" fontAlgn="b"/>
                      <a:r>
                        <a:rPr lang="en-US" sz="800" u="none" strike="noStrike">
                          <a:effectLst/>
                        </a:rPr>
                        <a:t>2</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ctr" fontAlgn="b"/>
                      <a:r>
                        <a:rPr lang="en-US" sz="800" u="none" strike="noStrike">
                          <a:effectLst/>
                        </a:rPr>
                        <a:t>Public &amp; Private Progams Offset by Revenues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15,867.12</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18,848.00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17,296.57</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9,619.36</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9,633.34</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559546485"/>
                  </a:ext>
                </a:extLst>
              </a:tr>
              <a:tr h="330907">
                <a:tc>
                  <a:txBody>
                    <a:bodyPr/>
                    <a:lstStyle/>
                    <a:p>
                      <a:pPr algn="r" rtl="0" fontAlgn="b"/>
                      <a:r>
                        <a:rPr lang="en-US" sz="800" u="none" strike="noStrike">
                          <a:effectLst/>
                        </a:rPr>
                        <a:t>3</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Deferred Charges &amp; Other Appropriations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216,434.00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205,783.56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15,485.05</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15,485.00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2708079959"/>
                  </a:ext>
                </a:extLst>
              </a:tr>
              <a:tr h="156262">
                <a:tc>
                  <a:txBody>
                    <a:bodyPr/>
                    <a:lstStyle/>
                    <a:p>
                      <a:pPr algn="r" rtl="0" fontAlgn="b"/>
                      <a:r>
                        <a:rPr lang="en-US" sz="800" u="none" strike="noStrike">
                          <a:effectLst/>
                        </a:rPr>
                        <a:t>4</a:t>
                      </a:r>
                      <a:endParaRPr lang="en-US" sz="800" b="0" i="0" u="none" strike="noStrike">
                        <a:solidFill>
                          <a:srgbClr val="000000"/>
                        </a:solidFill>
                        <a:effectLst/>
                        <a:latin typeface="Calibri" panose="020F0502020204030204" pitchFamily="34" charset="0"/>
                      </a:endParaRPr>
                    </a:p>
                  </a:txBody>
                  <a:tcPr marL="8466" marR="8466" marT="8466" marB="0" anchor="b"/>
                </a:tc>
                <a:tc gridSpan="2">
                  <a:txBody>
                    <a:bodyPr/>
                    <a:lstStyle/>
                    <a:p>
                      <a:pPr algn="r" rtl="0" fontAlgn="b"/>
                      <a:r>
                        <a:rPr lang="en-US" sz="800" u="none" strike="noStrike">
                          <a:effectLst/>
                        </a:rPr>
                        <a:t>Capital Improvements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681,482.53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485,700.00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512,450.00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410,100.00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275,100.00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120,100.00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120,100.00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099386107"/>
                  </a:ext>
                </a:extLst>
              </a:tr>
              <a:tr h="156262">
                <a:tc>
                  <a:txBody>
                    <a:bodyPr/>
                    <a:lstStyle/>
                    <a:p>
                      <a:pPr algn="r" rtl="0" fontAlgn="b"/>
                      <a:r>
                        <a:rPr lang="en-US" sz="800" u="none" strike="noStrike">
                          <a:effectLst/>
                        </a:rPr>
                        <a:t>5</a:t>
                      </a:r>
                      <a:endParaRPr lang="en-US" sz="800" b="0" i="0" u="none" strike="noStrike">
                        <a:solidFill>
                          <a:srgbClr val="000000"/>
                        </a:solidFill>
                        <a:effectLst/>
                        <a:latin typeface="Calibri" panose="020F0502020204030204" pitchFamily="34" charset="0"/>
                      </a:endParaRPr>
                    </a:p>
                  </a:txBody>
                  <a:tcPr marL="8466" marR="8466" marT="8466" marB="0" anchor="b"/>
                </a:tc>
                <a:tc gridSpan="2">
                  <a:txBody>
                    <a:bodyPr/>
                    <a:lstStyle/>
                    <a:p>
                      <a:pPr algn="r" rtl="0" fontAlgn="b"/>
                      <a:r>
                        <a:rPr lang="en-US" sz="800" u="none" strike="noStrike">
                          <a:effectLst/>
                        </a:rPr>
                        <a:t>Debt Service</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93,800.00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95,500.00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95,550.00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197,965.00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195,416.00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196,952.00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194,345.00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81656341"/>
                  </a:ext>
                </a:extLst>
              </a:tr>
              <a:tr h="156262">
                <a:tc>
                  <a:txBody>
                    <a:bodyPr/>
                    <a:lstStyle/>
                    <a:p>
                      <a:pPr algn="r" rtl="0" fontAlgn="b"/>
                      <a:r>
                        <a:rPr lang="en-US" sz="800" u="none" strike="noStrike">
                          <a:effectLst/>
                        </a:rPr>
                        <a:t>6</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Reserve for Uncollected Taxes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566,300.00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566,300.00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566,300.00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566,300.00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566,300.00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566,300.00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566,300.00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535682659"/>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gridSpan="3">
                  <a:txBody>
                    <a:bodyPr/>
                    <a:lstStyle/>
                    <a:p>
                      <a:pPr algn="r" rtl="0" fontAlgn="b"/>
                      <a:r>
                        <a:rPr lang="en-US" sz="800" u="none" strike="noStrike">
                          <a:effectLst/>
                        </a:rPr>
                        <a:t>     Total General Appropriations</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3,669,908.49 </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3,449,188.51 </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3,357,675.17</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3,371,619.00</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3,148,565.57</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2,946,079.36</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dbl" strike="noStrike">
                          <a:effectLst/>
                        </a:rPr>
                        <a:t>2,915,995.84</a:t>
                      </a:r>
                      <a:endParaRPr lang="en-US" sz="800" b="1" i="0" u="dbl"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876320017"/>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4117796366"/>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283253725"/>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gridSpan="11">
                  <a:txBody>
                    <a:bodyPr/>
                    <a:lstStyle/>
                    <a:p>
                      <a:pPr algn="l" rtl="0" fontAlgn="b"/>
                      <a:r>
                        <a:rPr lang="en-US" sz="800" u="none" strike="noStrike">
                          <a:effectLst/>
                        </a:rPr>
                        <a:t>BALANCE OF OUTSTANDING DEBT</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1242719760"/>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106060486"/>
                  </a:ext>
                </a:extLst>
              </a:tr>
              <a:tr h="156262">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rtl="0" fontAlgn="b"/>
                      <a:r>
                        <a:rPr lang="en-US" sz="800" u="sng" strike="noStrike">
                          <a:effectLst/>
                        </a:rPr>
                        <a:t>General</a:t>
                      </a:r>
                      <a:endParaRPr lang="en-US" sz="800" b="0" i="0" u="sng" strike="noStrike">
                        <a:solidFill>
                          <a:srgbClr val="000000"/>
                        </a:solidFill>
                        <a:effectLst/>
                        <a:latin typeface="Calibri" panose="020F0502020204030204" pitchFamily="34" charset="0"/>
                      </a:endParaRPr>
                    </a:p>
                  </a:txBody>
                  <a:tcPr marL="8466" marR="8466" marT="8466" marB="0" anchor="b"/>
                </a:tc>
                <a:tc>
                  <a:txBody>
                    <a:bodyPr/>
                    <a:lstStyle/>
                    <a:p>
                      <a:pPr algn="r" rtl="0" fontAlgn="b"/>
                      <a:r>
                        <a:rPr lang="en-US" sz="800" u="sng" strike="noStrike">
                          <a:effectLst/>
                        </a:rPr>
                        <a:t> </a:t>
                      </a:r>
                      <a:endParaRPr lang="en-US" sz="800" b="0" i="0" u="sng"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2756243527"/>
                  </a:ext>
                </a:extLst>
              </a:tr>
              <a:tr h="459593">
                <a:tc gridSpan="2">
                  <a:txBody>
                    <a:bodyPr/>
                    <a:lstStyle/>
                    <a:p>
                      <a:pPr algn="l" rtl="0" fontAlgn="b"/>
                      <a:r>
                        <a:rPr lang="en-US" sz="800" u="none" strike="noStrike">
                          <a:effectLst/>
                        </a:rPr>
                        <a:t>Interest</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a:txBody>
                    <a:bodyPr/>
                    <a:lstStyle/>
                    <a:p>
                      <a:pPr algn="r" rtl="0" fontAlgn="b"/>
                      <a:r>
                        <a:rPr lang="en-US" sz="800" u="none" strike="noStrike">
                          <a:effectLst/>
                        </a:rPr>
                        <a:t>137,800.00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rtl="0"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174409571"/>
                  </a:ext>
                </a:extLst>
              </a:tr>
              <a:tr h="147070">
                <a:tc gridSpan="2">
                  <a:txBody>
                    <a:bodyPr/>
                    <a:lstStyle/>
                    <a:p>
                      <a:pPr algn="l" fontAlgn="b"/>
                      <a:r>
                        <a:rPr lang="en-US" sz="800" u="none" strike="noStrike">
                          <a:effectLst/>
                        </a:rPr>
                        <a:t>Principal</a:t>
                      </a:r>
                      <a:endParaRPr lang="en-US" sz="800" b="0" i="0" u="none" strike="noStrike">
                        <a:solidFill>
                          <a:srgbClr val="000000"/>
                        </a:solidFill>
                        <a:effectLst/>
                        <a:latin typeface="Calibri" panose="020F0502020204030204" pitchFamily="34" charset="0"/>
                      </a:endParaRPr>
                    </a:p>
                  </a:txBody>
                  <a:tcPr marL="8466" marR="8466" marT="8466" marB="0" anchor="b"/>
                </a:tc>
                <a:tc hMerge="1">
                  <a:txBody>
                    <a:bodyPr/>
                    <a:lstStyle/>
                    <a:p>
                      <a:endParaRPr lang="en-US"/>
                    </a:p>
                  </a:txBody>
                  <a:tcPr/>
                </a:tc>
                <a:tc>
                  <a:txBody>
                    <a:bodyPr/>
                    <a:lstStyle/>
                    <a:p>
                      <a:pPr algn="r" fontAlgn="b"/>
                      <a:r>
                        <a:rPr lang="en-US" sz="800" u="none" strike="noStrike">
                          <a:effectLst/>
                        </a:rPr>
                        <a:t>1,435,000.00</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149586316"/>
                  </a:ext>
                </a:extLst>
              </a:tr>
              <a:tr h="147070">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1329127977"/>
                  </a:ext>
                </a:extLst>
              </a:tr>
              <a:tr h="156262">
                <a:tc>
                  <a:txBody>
                    <a:bodyPr/>
                    <a:lstStyle/>
                    <a:p>
                      <a:pPr algn="l" fontAlgn="b"/>
                      <a:r>
                        <a:rPr lang="en-US" sz="800" u="none" strike="noStrike">
                          <a:effectLst/>
                        </a:rPr>
                        <a:t>Total Debt </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12/31/2021</a:t>
                      </a:r>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r" fontAlgn="b"/>
                      <a:r>
                        <a:rPr lang="en-US" sz="800" u="none" strike="noStrike">
                          <a:effectLst/>
                        </a:rPr>
                        <a:t>1,572,800.00</a:t>
                      </a:r>
                      <a:endParaRPr lang="en-US" sz="800" b="1"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645131556"/>
                  </a:ext>
                </a:extLst>
              </a:tr>
              <a:tr h="156262">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a:solidFill>
                          <a:srgbClr val="000000"/>
                        </a:solidFill>
                        <a:effectLst/>
                        <a:latin typeface="Calibri" panose="020F0502020204030204" pitchFamily="34" charset="0"/>
                      </a:endParaRPr>
                    </a:p>
                  </a:txBody>
                  <a:tcPr marL="8466" marR="8466" marT="8466"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8466" marR="8466" marT="8466" marB="0" anchor="b"/>
                </a:tc>
                <a:extLst>
                  <a:ext uri="{0D108BD9-81ED-4DB2-BD59-A6C34878D82A}">
                    <a16:rowId xmlns:a16="http://schemas.microsoft.com/office/drawing/2014/main" val="3056811917"/>
                  </a:ext>
                </a:extLst>
              </a:tr>
            </a:tbl>
          </a:graphicData>
        </a:graphic>
      </p:graphicFrame>
    </p:spTree>
    <p:extLst>
      <p:ext uri="{BB962C8B-B14F-4D97-AF65-F5344CB8AC3E}">
        <p14:creationId xmlns:p14="http://schemas.microsoft.com/office/powerpoint/2010/main" val="570885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53964B-AD2E-496C-90F7-EF1113E319CB}"/>
              </a:ext>
            </a:extLst>
          </p:cNvPr>
          <p:cNvSpPr/>
          <p:nvPr/>
        </p:nvSpPr>
        <p:spPr>
          <a:xfrm>
            <a:off x="1295400" y="1993374"/>
            <a:ext cx="8964336" cy="2308324"/>
          </a:xfrm>
          <a:prstGeom prst="rect">
            <a:avLst/>
          </a:prstGeom>
        </p:spPr>
        <p:txBody>
          <a:bodyPr wrap="square">
            <a:spAutoFit/>
          </a:bodyPr>
          <a:lstStyle/>
          <a:p>
            <a:r>
              <a:rPr lang="en-US" dirty="0"/>
              <a:t>This concludes the 2022 Budget presentation.  </a:t>
            </a:r>
          </a:p>
          <a:p>
            <a:endParaRPr lang="en-US" dirty="0"/>
          </a:p>
          <a:p>
            <a:r>
              <a:rPr lang="en-US" dirty="0"/>
              <a:t>The full budget is available online on the Township’s website www.kingwoodtownship.com.</a:t>
            </a:r>
          </a:p>
          <a:p>
            <a:endParaRPr lang="en-US" dirty="0"/>
          </a:p>
          <a:p>
            <a:r>
              <a:rPr lang="en-US" dirty="0"/>
              <a:t>If you would like any clarification on any item in the budget, please contact the Township offices.</a:t>
            </a:r>
          </a:p>
          <a:p>
            <a:endParaRPr lang="en-US" dirty="0"/>
          </a:p>
          <a:p>
            <a:r>
              <a:rPr lang="en-US" dirty="0"/>
              <a:t>Thank you.</a:t>
            </a:r>
          </a:p>
        </p:txBody>
      </p:sp>
    </p:spTree>
    <p:extLst>
      <p:ext uri="{BB962C8B-B14F-4D97-AF65-F5344CB8AC3E}">
        <p14:creationId xmlns:p14="http://schemas.microsoft.com/office/powerpoint/2010/main" val="12710038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559</Words>
  <Application>Microsoft Office PowerPoint</Application>
  <PresentationFormat>Widescreen</PresentationFormat>
  <Paragraphs>273</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2022 BUDGET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Diane Laudenbach</dc:creator>
  <cp:lastModifiedBy>Diane Laudenbach</cp:lastModifiedBy>
  <cp:revision>4</cp:revision>
  <dcterms:created xsi:type="dcterms:W3CDTF">2022-03-09T17:22:14Z</dcterms:created>
  <dcterms:modified xsi:type="dcterms:W3CDTF">2022-03-28T17:00:16Z</dcterms:modified>
</cp:coreProperties>
</file>